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300" r:id="rId3"/>
    <p:sldId id="258" r:id="rId4"/>
    <p:sldId id="304" r:id="rId5"/>
    <p:sldId id="309" r:id="rId6"/>
    <p:sldId id="310" r:id="rId7"/>
    <p:sldId id="287" r:id="rId8"/>
    <p:sldId id="259" r:id="rId9"/>
    <p:sldId id="306" r:id="rId10"/>
    <p:sldId id="312" r:id="rId11"/>
    <p:sldId id="308" r:id="rId12"/>
    <p:sldId id="260" r:id="rId13"/>
    <p:sldId id="301" r:id="rId14"/>
    <p:sldId id="275" r:id="rId15"/>
    <p:sldId id="314" r:id="rId16"/>
    <p:sldId id="293" r:id="rId17"/>
    <p:sldId id="261" r:id="rId18"/>
    <p:sldId id="316" r:id="rId19"/>
    <p:sldId id="298" r:id="rId20"/>
    <p:sldId id="270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 snapToGrid="0" snapToObjects="1">
      <p:cViewPr varScale="1">
        <p:scale>
          <a:sx n="45" d="100"/>
          <a:sy n="45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7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Заголовок презентации"/>
          <p:cNvSpPr txBox="1">
            <a:spLocks noGrp="1"/>
          </p:cNvSpPr>
          <p:nvPr>
            <p:ph type="ctrTitle"/>
          </p:nvPr>
        </p:nvSpPr>
        <p:spPr>
          <a:xfrm>
            <a:off x="914400" y="673100"/>
            <a:ext cx="22631402" cy="62089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0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b="0" dirty="0"/>
              <a:t>Информация как объект гражданских прав в действующем российском законодательстве</a:t>
            </a:r>
            <a:br>
              <a:rPr lang="en-US" b="0" dirty="0"/>
            </a:br>
            <a:endParaRPr sz="4800" b="0" dirty="0"/>
          </a:p>
        </p:txBody>
      </p:sp>
      <p:pic>
        <p:nvPicPr>
          <p:cNvPr id="120" name="digital-horizon-logo-w.png" descr="digital-horizon-logo-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247" y="11267194"/>
            <a:ext cx="5012555" cy="1578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041400" y="673100"/>
            <a:ext cx="22301200" cy="2030148"/>
          </a:xfrm>
          <a:prstGeom prst="rect">
            <a:avLst/>
          </a:prstGeom>
        </p:spPr>
        <p:txBody>
          <a:bodyPr anchor="t"/>
          <a:lstStyle>
            <a:lvl1pPr algn="l">
              <a:defRPr sz="10600">
                <a:solidFill>
                  <a:srgbClr val="111899"/>
                </a:solidFill>
              </a:defRPr>
            </a:lvl1pPr>
          </a:lstStyle>
          <a:p>
            <a:r>
              <a:rPr lang="ru-RU" dirty="0"/>
              <a:t> </a:t>
            </a:r>
            <a:endParaRPr dirty="0"/>
          </a:p>
        </p:txBody>
      </p:sp>
      <p:sp>
        <p:nvSpPr>
          <p:cNvPr id="123" name="Основной текст слайда"/>
          <p:cNvSpPr txBox="1">
            <a:spLocks noGrp="1"/>
          </p:cNvSpPr>
          <p:nvPr>
            <p:ph type="body" idx="1"/>
          </p:nvPr>
        </p:nvSpPr>
        <p:spPr>
          <a:xfrm>
            <a:off x="1238580" y="1130968"/>
            <a:ext cx="22104020" cy="9803733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0" indent="0">
              <a:spcBef>
                <a:spcPts val="3000"/>
              </a:spcBef>
              <a:buSzTx/>
              <a:buNone/>
              <a:defRPr sz="4800"/>
            </a:lvl1pPr>
          </a:lstStyle>
          <a:p>
            <a:r>
              <a:rPr lang="ru-RU" dirty="0"/>
              <a:t>Обладатель информации - лицо, самостоятельно создавшее информацию либо получившее на основании закона или договора право разрешать или ограничивать доступ к информации, определяемой по каким-либо признакам (149-ФЗ)</a:t>
            </a:r>
          </a:p>
          <a:p>
            <a:endParaRPr lang="ru-RU" dirty="0"/>
          </a:p>
          <a:p>
            <a:r>
              <a:rPr lang="ru-RU" dirty="0"/>
              <a:t>Данное законоположение по своему конституционно-правовому смыслу в системе действующего правового регулирования не может рассматриваться как наделяющее правообладателя интернет-сервиса, с помощью которого осуществляются передача электронных сообщений и хранение информации, статусом обладателя информации в отношении сведений, содержащихся в сообщениях, получаемых или отправляемых пользователями по электронной почте, или в отношении информации, которую пользователи хранят с помощью данного интернет-сервиса (Конституционный суд)</a:t>
            </a:r>
          </a:p>
          <a:p>
            <a:endParaRPr lang="ru-RU" dirty="0"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045565" y="12598400"/>
            <a:ext cx="1130301" cy="508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>
            <a:lvl1pPr algn="l">
              <a:defRPr sz="2700">
                <a:solidFill>
                  <a:srgbClr val="111899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25" name="Line"/>
          <p:cNvSpPr/>
          <p:nvPr/>
        </p:nvSpPr>
        <p:spPr>
          <a:xfrm flipV="1">
            <a:off x="1093038" y="12420122"/>
            <a:ext cx="1079501" cy="457"/>
          </a:xfrm>
          <a:prstGeom prst="line">
            <a:avLst/>
          </a:prstGeom>
          <a:ln w="1016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3263900" y="12395427"/>
            <a:ext cx="16256824" cy="1"/>
          </a:xfrm>
          <a:prstGeom prst="line">
            <a:avLst/>
          </a:prstGeom>
          <a:ln w="254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7" name="Колонтитул"/>
          <p:cNvSpPr txBox="1"/>
          <p:nvPr/>
        </p:nvSpPr>
        <p:spPr>
          <a:xfrm>
            <a:off x="3194687" y="12598400"/>
            <a:ext cx="1428622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spcBef>
                <a:spcPts val="3000"/>
              </a:spcBef>
              <a:defRPr sz="2700">
                <a:solidFill>
                  <a:srgbClr val="0D059F"/>
                </a:solidFill>
              </a:defRPr>
            </a:lvl1pPr>
          </a:lstStyle>
          <a:p>
            <a:r>
              <a:rPr lang="ru-RU" dirty="0"/>
              <a:t>Умеренно практическая </a:t>
            </a:r>
            <a:r>
              <a:rPr lang="ru-RU" dirty="0" err="1"/>
              <a:t>т.з</a:t>
            </a:r>
            <a:r>
              <a:rPr lang="ru-RU" dirty="0"/>
              <a:t>.</a:t>
            </a:r>
          </a:p>
        </p:txBody>
      </p:sp>
      <p:pic>
        <p:nvPicPr>
          <p:cNvPr id="128" name="digital-horizon-logo.png" descr="digital-horizo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491" y="12065227"/>
            <a:ext cx="2722210" cy="8574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61436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041400" y="673100"/>
            <a:ext cx="22301200" cy="2030148"/>
          </a:xfrm>
          <a:prstGeom prst="rect">
            <a:avLst/>
          </a:prstGeom>
        </p:spPr>
        <p:txBody>
          <a:bodyPr anchor="t"/>
          <a:lstStyle>
            <a:lvl1pPr algn="l">
              <a:defRPr sz="10600">
                <a:solidFill>
                  <a:srgbClr val="111899"/>
                </a:solidFill>
              </a:defRPr>
            </a:lvl1pPr>
          </a:lstStyle>
          <a:p>
            <a:r>
              <a:rPr lang="ru-RU" dirty="0"/>
              <a:t> </a:t>
            </a:r>
            <a:endParaRPr dirty="0"/>
          </a:p>
        </p:txBody>
      </p:sp>
      <p:sp>
        <p:nvSpPr>
          <p:cNvPr id="123" name="Основной текст слайда"/>
          <p:cNvSpPr txBox="1">
            <a:spLocks noGrp="1"/>
          </p:cNvSpPr>
          <p:nvPr>
            <p:ph type="body" idx="1"/>
          </p:nvPr>
        </p:nvSpPr>
        <p:spPr>
          <a:xfrm>
            <a:off x="1238580" y="1130968"/>
            <a:ext cx="22104020" cy="103712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3000"/>
              </a:spcBef>
              <a:buSzTx/>
              <a:buNone/>
              <a:defRPr sz="4800"/>
            </a:lvl1pPr>
          </a:lstStyle>
          <a:p>
            <a:endParaRPr lang="ru-RU" sz="3600" dirty="0"/>
          </a:p>
          <a:p>
            <a:endParaRPr lang="ru-RU" sz="4000" dirty="0"/>
          </a:p>
          <a:p>
            <a:endParaRPr lang="ru-RU" dirty="0"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045565" y="12598400"/>
            <a:ext cx="1130301" cy="508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>
            <a:lvl1pPr algn="l">
              <a:defRPr sz="2700">
                <a:solidFill>
                  <a:srgbClr val="111899"/>
                </a:solidFill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25" name="Line"/>
          <p:cNvSpPr/>
          <p:nvPr/>
        </p:nvSpPr>
        <p:spPr>
          <a:xfrm flipV="1">
            <a:off x="1093038" y="12420122"/>
            <a:ext cx="1079501" cy="457"/>
          </a:xfrm>
          <a:prstGeom prst="line">
            <a:avLst/>
          </a:prstGeom>
          <a:ln w="1016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3263900" y="12395427"/>
            <a:ext cx="16256824" cy="1"/>
          </a:xfrm>
          <a:prstGeom prst="line">
            <a:avLst/>
          </a:prstGeom>
          <a:ln w="254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7" name="Колонтитул"/>
          <p:cNvSpPr txBox="1"/>
          <p:nvPr/>
        </p:nvSpPr>
        <p:spPr>
          <a:xfrm>
            <a:off x="3194687" y="12598400"/>
            <a:ext cx="1428622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spcBef>
                <a:spcPts val="3000"/>
              </a:spcBef>
              <a:defRPr sz="2700">
                <a:solidFill>
                  <a:srgbClr val="0D059F"/>
                </a:solidFill>
              </a:defRPr>
            </a:lvl1pPr>
          </a:lstStyle>
          <a:p>
            <a:r>
              <a:rPr lang="ru-RU" dirty="0"/>
              <a:t>Бросить все и уехать на Бали</a:t>
            </a:r>
            <a:endParaRPr dirty="0"/>
          </a:p>
        </p:txBody>
      </p:sp>
      <p:pic>
        <p:nvPicPr>
          <p:cNvPr id="128" name="digital-horizon-logo.png" descr="digital-horizo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491" y="12065227"/>
            <a:ext cx="2722210" cy="857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777139-B89C-2C49-B3D9-C325546F7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62" y="1657038"/>
            <a:ext cx="14357374" cy="969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443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Разделитель полос первого уровня"/>
          <p:cNvSpPr txBox="1">
            <a:spLocks noGrp="1"/>
          </p:cNvSpPr>
          <p:nvPr>
            <p:ph type="ctrTitle"/>
          </p:nvPr>
        </p:nvSpPr>
        <p:spPr>
          <a:xfrm>
            <a:off x="1041400" y="673100"/>
            <a:ext cx="21386800" cy="62738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А можно поконкретнее?</a:t>
            </a:r>
            <a:endParaRPr dirty="0"/>
          </a:p>
        </p:txBody>
      </p:sp>
      <p:pic>
        <p:nvPicPr>
          <p:cNvPr id="137" name="3.png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825" y="5075766"/>
            <a:ext cx="6480175" cy="8640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041400" y="673100"/>
            <a:ext cx="22301200" cy="2030148"/>
          </a:xfrm>
          <a:prstGeom prst="rect">
            <a:avLst/>
          </a:prstGeom>
        </p:spPr>
        <p:txBody>
          <a:bodyPr anchor="t"/>
          <a:lstStyle>
            <a:lvl1pPr algn="l">
              <a:defRPr sz="10600">
                <a:solidFill>
                  <a:srgbClr val="111899"/>
                </a:solidFill>
              </a:defRPr>
            </a:lvl1pPr>
          </a:lstStyle>
          <a:p>
            <a:r>
              <a:rPr lang="ru-RU" dirty="0"/>
              <a:t> </a:t>
            </a:r>
            <a:endParaRPr dirty="0"/>
          </a:p>
        </p:txBody>
      </p:sp>
      <p:sp>
        <p:nvSpPr>
          <p:cNvPr id="123" name="Основной текст слайда"/>
          <p:cNvSpPr txBox="1">
            <a:spLocks noGrp="1"/>
          </p:cNvSpPr>
          <p:nvPr>
            <p:ph type="body" idx="1"/>
          </p:nvPr>
        </p:nvSpPr>
        <p:spPr>
          <a:xfrm>
            <a:off x="1238580" y="1130968"/>
            <a:ext cx="22104020" cy="103712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3000"/>
              </a:spcBef>
              <a:buSzTx/>
              <a:buNone/>
              <a:defRPr sz="4800"/>
            </a:lvl1pPr>
          </a:lstStyle>
          <a:p>
            <a:r>
              <a:rPr lang="ru-RU" dirty="0"/>
              <a:t>Информация в зависимости от порядка ее предоставления или распространения подразделяется на:</a:t>
            </a:r>
          </a:p>
          <a:p>
            <a:r>
              <a:rPr lang="ru-RU" dirty="0"/>
              <a:t>1) информацию, свободно распространяемую;</a:t>
            </a:r>
          </a:p>
          <a:p>
            <a:r>
              <a:rPr lang="ru-RU" dirty="0"/>
              <a:t>2) информацию, предоставляемую по соглашению лиц, участвующих в соответствующих отношениях;</a:t>
            </a:r>
          </a:p>
          <a:p>
            <a:r>
              <a:rPr lang="ru-RU" dirty="0"/>
              <a:t>3) информацию, которая в соответствии с федеральными законами подлежит предоставлению или распространению;</a:t>
            </a:r>
          </a:p>
          <a:p>
            <a:r>
              <a:rPr lang="ru-RU" dirty="0"/>
              <a:t>4) информацию, распространение которой в Российской Федерации ограничивается или запрещается.</a:t>
            </a:r>
          </a:p>
          <a:p>
            <a:endParaRPr lang="ru-RU" sz="4000" dirty="0"/>
          </a:p>
          <a:p>
            <a:endParaRPr lang="ru-RU" sz="4000" dirty="0"/>
          </a:p>
          <a:p>
            <a:endParaRPr lang="ru-RU" sz="4000" dirty="0"/>
          </a:p>
          <a:p>
            <a:endParaRPr lang="ru-RU" dirty="0"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045565" y="12598400"/>
            <a:ext cx="1130301" cy="508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>
            <a:lvl1pPr algn="l">
              <a:defRPr sz="2700">
                <a:solidFill>
                  <a:srgbClr val="111899"/>
                </a:solidFill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25" name="Line"/>
          <p:cNvSpPr/>
          <p:nvPr/>
        </p:nvSpPr>
        <p:spPr>
          <a:xfrm flipV="1">
            <a:off x="1093038" y="12420122"/>
            <a:ext cx="1079501" cy="457"/>
          </a:xfrm>
          <a:prstGeom prst="line">
            <a:avLst/>
          </a:prstGeom>
          <a:ln w="1016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3263900" y="12395427"/>
            <a:ext cx="16256824" cy="1"/>
          </a:xfrm>
          <a:prstGeom prst="line">
            <a:avLst/>
          </a:prstGeom>
          <a:ln w="254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7" name="Колонтитул"/>
          <p:cNvSpPr txBox="1"/>
          <p:nvPr/>
        </p:nvSpPr>
        <p:spPr>
          <a:xfrm>
            <a:off x="3194687" y="12598400"/>
            <a:ext cx="1428622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spcBef>
                <a:spcPts val="3000"/>
              </a:spcBef>
              <a:defRPr sz="2700">
                <a:solidFill>
                  <a:srgbClr val="0D059F"/>
                </a:solidFill>
              </a:defRPr>
            </a:lvl1pPr>
          </a:lstStyle>
          <a:p>
            <a:r>
              <a:rPr lang="ru-RU" dirty="0"/>
              <a:t>Поконкретнее</a:t>
            </a:r>
            <a:endParaRPr dirty="0"/>
          </a:p>
        </p:txBody>
      </p:sp>
      <p:pic>
        <p:nvPicPr>
          <p:cNvPr id="128" name="digital-horizon-logo.png" descr="digital-horizo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491" y="12065227"/>
            <a:ext cx="2722210" cy="8574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693609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041400" y="673100"/>
            <a:ext cx="22301200" cy="2030148"/>
          </a:xfrm>
          <a:prstGeom prst="rect">
            <a:avLst/>
          </a:prstGeom>
        </p:spPr>
        <p:txBody>
          <a:bodyPr anchor="t"/>
          <a:lstStyle>
            <a:lvl1pPr algn="l">
              <a:defRPr sz="10600">
                <a:solidFill>
                  <a:srgbClr val="111899"/>
                </a:solidFill>
              </a:defRPr>
            </a:lvl1pPr>
          </a:lstStyle>
          <a:p>
            <a:r>
              <a:rPr lang="ru-RU" dirty="0"/>
              <a:t> </a:t>
            </a:r>
            <a:endParaRPr dirty="0"/>
          </a:p>
        </p:txBody>
      </p:sp>
      <p:sp>
        <p:nvSpPr>
          <p:cNvPr id="123" name="Основной текст слайда"/>
          <p:cNvSpPr txBox="1">
            <a:spLocks noGrp="1"/>
          </p:cNvSpPr>
          <p:nvPr>
            <p:ph type="body" idx="1"/>
          </p:nvPr>
        </p:nvSpPr>
        <p:spPr>
          <a:xfrm>
            <a:off x="1238580" y="1130968"/>
            <a:ext cx="22104020" cy="10371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3000"/>
              </a:spcBef>
              <a:buSzTx/>
              <a:buNone/>
              <a:defRPr sz="4800"/>
            </a:lvl1pPr>
          </a:lstStyle>
          <a:p>
            <a:r>
              <a:rPr lang="ru-RU" sz="3600" dirty="0"/>
              <a:t>Текущая редакция</a:t>
            </a:r>
          </a:p>
          <a:p>
            <a:r>
              <a:rPr lang="ru-RU" dirty="0"/>
              <a:t>Персональные данные - любая информация, относящаяся к прямо или косвенно определенному или </a:t>
            </a:r>
            <a:r>
              <a:rPr lang="ru-RU" b="1" dirty="0"/>
              <a:t>определяемому физическому лицу </a:t>
            </a:r>
            <a:r>
              <a:rPr lang="ru-RU" dirty="0"/>
              <a:t>(субъекту персональных данных). </a:t>
            </a:r>
          </a:p>
          <a:p>
            <a:r>
              <a:rPr lang="ru-RU" sz="3600" dirty="0"/>
              <a:t>До 30.06.2011</a:t>
            </a:r>
          </a:p>
          <a:p>
            <a:r>
              <a:rPr lang="ru-RU" dirty="0"/>
              <a:t>Персональные данные - любая информация, относящаяся к определенному или </a:t>
            </a:r>
            <a:r>
              <a:rPr lang="ru-RU" b="1" dirty="0">
                <a:solidFill>
                  <a:schemeClr val="tx1"/>
                </a:solidFill>
              </a:rPr>
              <a:t>определяемому </a:t>
            </a:r>
            <a:r>
              <a:rPr lang="ru-RU" b="1" u="sng" dirty="0">
                <a:solidFill>
                  <a:schemeClr val="tx1"/>
                </a:solidFill>
              </a:rPr>
              <a:t>на основании такой информации</a:t>
            </a:r>
            <a:r>
              <a:rPr lang="ru-RU" b="1" dirty="0">
                <a:solidFill>
                  <a:schemeClr val="tx1"/>
                </a:solidFill>
              </a:rPr>
              <a:t> физическому лицу </a:t>
            </a:r>
            <a:r>
              <a:rPr lang="ru-RU" dirty="0">
                <a:solidFill>
                  <a:schemeClr val="tx1"/>
                </a:solidFill>
              </a:rPr>
              <a:t>(субъекту персональных данных), в том числе его фамилия, имя, отчество, год, месяц, дата и место рождения, адрес, семейное, социальное, имущественное положение, образование, профессия, доходы, другая информация</a:t>
            </a:r>
          </a:p>
          <a:p>
            <a:r>
              <a:rPr lang="ru-RU" sz="3600" dirty="0"/>
              <a:t>п. 1 ст. 3 Федерального закона №152-ФЗ «О персональных данных»</a:t>
            </a:r>
          </a:p>
          <a:p>
            <a:endParaRPr lang="ru-RU" dirty="0"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045565" y="12598400"/>
            <a:ext cx="11303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>
            <a:lvl1pPr algn="l">
              <a:defRPr sz="2700">
                <a:solidFill>
                  <a:srgbClr val="111899"/>
                </a:solidFill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25" name="Line"/>
          <p:cNvSpPr/>
          <p:nvPr/>
        </p:nvSpPr>
        <p:spPr>
          <a:xfrm flipV="1">
            <a:off x="1093038" y="12420122"/>
            <a:ext cx="1079501" cy="457"/>
          </a:xfrm>
          <a:prstGeom prst="line">
            <a:avLst/>
          </a:prstGeom>
          <a:ln w="1016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3263900" y="12395427"/>
            <a:ext cx="16256824" cy="1"/>
          </a:xfrm>
          <a:prstGeom prst="line">
            <a:avLst/>
          </a:prstGeom>
          <a:ln w="254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7" name="Колонтитул"/>
          <p:cNvSpPr txBox="1"/>
          <p:nvPr/>
        </p:nvSpPr>
        <p:spPr>
          <a:xfrm>
            <a:off x="3194687" y="12598400"/>
            <a:ext cx="1428622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spcBef>
                <a:spcPts val="3000"/>
              </a:spcBef>
              <a:defRPr sz="2700">
                <a:solidFill>
                  <a:srgbClr val="0D059F"/>
                </a:solidFill>
              </a:defRPr>
            </a:lvl1pPr>
          </a:lstStyle>
          <a:p>
            <a:r>
              <a:rPr lang="ru-RU" dirty="0"/>
              <a:t>Поконкретнее нельзя</a:t>
            </a:r>
            <a:endParaRPr dirty="0"/>
          </a:p>
        </p:txBody>
      </p:sp>
      <p:pic>
        <p:nvPicPr>
          <p:cNvPr id="128" name="digital-horizon-logo.png" descr="digital-horizo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491" y="12065227"/>
            <a:ext cx="2722210" cy="8574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16226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041400" y="673100"/>
            <a:ext cx="22301200" cy="2030148"/>
          </a:xfrm>
          <a:prstGeom prst="rect">
            <a:avLst/>
          </a:prstGeom>
        </p:spPr>
        <p:txBody>
          <a:bodyPr anchor="t"/>
          <a:lstStyle>
            <a:lvl1pPr algn="l">
              <a:defRPr sz="10600">
                <a:solidFill>
                  <a:srgbClr val="111899"/>
                </a:solidFill>
              </a:defRPr>
            </a:lvl1pPr>
          </a:lstStyle>
          <a:p>
            <a:r>
              <a:rPr lang="ru-RU" dirty="0"/>
              <a:t> </a:t>
            </a:r>
            <a:endParaRPr dirty="0"/>
          </a:p>
        </p:txBody>
      </p:sp>
      <p:sp>
        <p:nvSpPr>
          <p:cNvPr id="123" name="Основной текст слайда"/>
          <p:cNvSpPr txBox="1">
            <a:spLocks noGrp="1"/>
          </p:cNvSpPr>
          <p:nvPr>
            <p:ph type="body" idx="1"/>
          </p:nvPr>
        </p:nvSpPr>
        <p:spPr>
          <a:xfrm>
            <a:off x="1213866" y="1130968"/>
            <a:ext cx="22104020" cy="10371221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0" indent="0">
              <a:spcBef>
                <a:spcPts val="3000"/>
              </a:spcBef>
              <a:buSzTx/>
              <a:buNone/>
              <a:defRPr sz="4800"/>
            </a:lvl1pPr>
          </a:lstStyle>
          <a:p>
            <a:r>
              <a:rPr lang="ru-RU" sz="3600" dirty="0"/>
              <a:t>Текущая редакция, Гражданский кодекс</a:t>
            </a:r>
          </a:p>
          <a:p>
            <a:r>
              <a:rPr lang="ru-RU" dirty="0"/>
              <a:t>Базой данных является </a:t>
            </a:r>
            <a:r>
              <a:rPr lang="ru-RU" b="1" dirty="0"/>
              <a:t>представленная в объективной форме совокупность самостоятельных материалов </a:t>
            </a:r>
            <a:r>
              <a:rPr lang="ru-RU" dirty="0"/>
              <a:t>(статей, расчетов, нормативных актов, судебных решений и иных подобных материалов), систематизированных таким образом, чтобы эти материалы могли быть найдены и обработаны с помощью электронной вычислительной машины (ЭВМ). </a:t>
            </a:r>
          </a:p>
          <a:p>
            <a:endParaRPr lang="ru-RU" sz="3600" dirty="0"/>
          </a:p>
          <a:p>
            <a:r>
              <a:rPr lang="ru-RU" sz="3600" dirty="0"/>
              <a:t>Закон РФ от 9 июля 1993 г. </a:t>
            </a:r>
            <a:r>
              <a:rPr lang="en-US" sz="3600" dirty="0"/>
              <a:t>N 5351-I</a:t>
            </a:r>
            <a:r>
              <a:rPr lang="ru-RU" sz="3600" dirty="0"/>
              <a:t> </a:t>
            </a:r>
            <a:r>
              <a:rPr lang="en-US" sz="3600" dirty="0"/>
              <a:t>"</a:t>
            </a:r>
            <a:r>
              <a:rPr lang="ru-RU" sz="3600" dirty="0"/>
              <a:t>Об авторском праве и смежных правах»</a:t>
            </a:r>
          </a:p>
          <a:p>
            <a:br>
              <a:rPr lang="ru-RU" dirty="0"/>
            </a:br>
            <a:r>
              <a:rPr lang="ru-RU" dirty="0"/>
              <a:t>База данных - объективная </a:t>
            </a:r>
            <a:r>
              <a:rPr lang="ru-RU" b="1" dirty="0"/>
              <a:t>форма представления и организации совокупности данных</a:t>
            </a:r>
            <a:r>
              <a:rPr lang="ru-RU" dirty="0"/>
              <a:t> (статей, расчетов и так далее), систематизированных таким образом, чтобы эти данные могли быть найдены и обработаны с помощью электронной вычислительной машины (ЭВМ);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045565" y="12598400"/>
            <a:ext cx="11303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>
            <a:lvl1pPr algn="l">
              <a:defRPr sz="2700">
                <a:solidFill>
                  <a:srgbClr val="111899"/>
                </a:solidFill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25" name="Line"/>
          <p:cNvSpPr/>
          <p:nvPr/>
        </p:nvSpPr>
        <p:spPr>
          <a:xfrm flipV="1">
            <a:off x="1093038" y="12420122"/>
            <a:ext cx="1079501" cy="457"/>
          </a:xfrm>
          <a:prstGeom prst="line">
            <a:avLst/>
          </a:prstGeom>
          <a:ln w="1016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3263900" y="12395427"/>
            <a:ext cx="16256824" cy="1"/>
          </a:xfrm>
          <a:prstGeom prst="line">
            <a:avLst/>
          </a:prstGeom>
          <a:ln w="254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7" name="Колонтитул"/>
          <p:cNvSpPr txBox="1"/>
          <p:nvPr/>
        </p:nvSpPr>
        <p:spPr>
          <a:xfrm>
            <a:off x="3194687" y="12598400"/>
            <a:ext cx="1428622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spcBef>
                <a:spcPts val="3000"/>
              </a:spcBef>
              <a:defRPr sz="2700">
                <a:solidFill>
                  <a:srgbClr val="0D059F"/>
                </a:solidFill>
              </a:defRPr>
            </a:lvl1pPr>
          </a:lstStyle>
          <a:p>
            <a:r>
              <a:rPr lang="ru-RU" dirty="0"/>
              <a:t>Поконкретнее</a:t>
            </a:r>
            <a:endParaRPr dirty="0"/>
          </a:p>
        </p:txBody>
      </p:sp>
      <p:pic>
        <p:nvPicPr>
          <p:cNvPr id="128" name="digital-horizon-logo.png" descr="digital-horizo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491" y="12065227"/>
            <a:ext cx="2722210" cy="8574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911335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041400" y="673100"/>
            <a:ext cx="22301200" cy="85622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10600">
                <a:solidFill>
                  <a:srgbClr val="111899"/>
                </a:solidFill>
              </a:defRPr>
            </a:lvl1pPr>
          </a:lstStyle>
          <a:p>
            <a:r>
              <a:rPr lang="ru-RU" dirty="0"/>
              <a:t> </a:t>
            </a:r>
            <a:endParaRPr dirty="0"/>
          </a:p>
        </p:txBody>
      </p:sp>
      <p:sp>
        <p:nvSpPr>
          <p:cNvPr id="123" name="Основной текст слайда"/>
          <p:cNvSpPr txBox="1">
            <a:spLocks noGrp="1"/>
          </p:cNvSpPr>
          <p:nvPr>
            <p:ph type="body" idx="1"/>
          </p:nvPr>
        </p:nvSpPr>
        <p:spPr>
          <a:xfrm>
            <a:off x="1238580" y="1292088"/>
            <a:ext cx="22104020" cy="107731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3000"/>
              </a:spcBef>
              <a:buSzTx/>
              <a:buNone/>
              <a:defRPr sz="4800"/>
            </a:lvl1pPr>
          </a:lstStyle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ru-RU" sz="5800" b="1" dirty="0"/>
              <a:t> 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045565" y="12598400"/>
            <a:ext cx="1130301" cy="508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>
            <a:lvl1pPr algn="l">
              <a:defRPr sz="2700">
                <a:solidFill>
                  <a:srgbClr val="111899"/>
                </a:solidFill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25" name="Line"/>
          <p:cNvSpPr/>
          <p:nvPr/>
        </p:nvSpPr>
        <p:spPr>
          <a:xfrm flipV="1">
            <a:off x="1093038" y="12420122"/>
            <a:ext cx="1079501" cy="457"/>
          </a:xfrm>
          <a:prstGeom prst="line">
            <a:avLst/>
          </a:prstGeom>
          <a:ln w="1016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3263900" y="12395427"/>
            <a:ext cx="16256824" cy="1"/>
          </a:xfrm>
          <a:prstGeom prst="line">
            <a:avLst/>
          </a:prstGeom>
          <a:ln w="254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7" name="Колонтитул"/>
          <p:cNvSpPr txBox="1"/>
          <p:nvPr/>
        </p:nvSpPr>
        <p:spPr>
          <a:xfrm>
            <a:off x="3194687" y="12598400"/>
            <a:ext cx="1428622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spcBef>
                <a:spcPts val="3000"/>
              </a:spcBef>
              <a:defRPr sz="2700">
                <a:solidFill>
                  <a:srgbClr val="0D059F"/>
                </a:solidFill>
              </a:defRPr>
            </a:lvl1pPr>
          </a:lstStyle>
          <a:p>
            <a:r>
              <a:rPr lang="ru-RU" dirty="0"/>
              <a:t>Поконкретнее</a:t>
            </a:r>
            <a:endParaRPr dirty="0"/>
          </a:p>
        </p:txBody>
      </p:sp>
      <p:pic>
        <p:nvPicPr>
          <p:cNvPr id="128" name="digital-horizon-logo.png" descr="digital-horizo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491" y="12065227"/>
            <a:ext cx="2722210" cy="857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EDEBAA-88AC-DA48-AAD0-B21F7118B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2" y="1529321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375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Разделитель полос первого уровня"/>
          <p:cNvSpPr txBox="1">
            <a:spLocks noGrp="1"/>
          </p:cNvSpPr>
          <p:nvPr>
            <p:ph type="ctrTitle"/>
          </p:nvPr>
        </p:nvSpPr>
        <p:spPr>
          <a:xfrm>
            <a:off x="1041400" y="673100"/>
            <a:ext cx="21386800" cy="62738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Нужно ли отдельное регулирование?</a:t>
            </a:r>
            <a:br>
              <a:rPr lang="ru-RU" dirty="0"/>
            </a:br>
            <a:endParaRPr dirty="0"/>
          </a:p>
        </p:txBody>
      </p:sp>
      <p:pic>
        <p:nvPicPr>
          <p:cNvPr id="140" name="4.png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825" y="5075766"/>
            <a:ext cx="6480175" cy="8640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041400" y="673100"/>
            <a:ext cx="22301200" cy="85622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10600">
                <a:solidFill>
                  <a:srgbClr val="111899"/>
                </a:solidFill>
              </a:defRPr>
            </a:lvl1pPr>
          </a:lstStyle>
          <a:p>
            <a:r>
              <a:rPr lang="ru-RU" dirty="0"/>
              <a:t> </a:t>
            </a:r>
            <a:endParaRPr dirty="0"/>
          </a:p>
        </p:txBody>
      </p:sp>
      <p:sp>
        <p:nvSpPr>
          <p:cNvPr id="123" name="Основной текст слайда"/>
          <p:cNvSpPr txBox="1">
            <a:spLocks noGrp="1"/>
          </p:cNvSpPr>
          <p:nvPr>
            <p:ph type="body" idx="1"/>
          </p:nvPr>
        </p:nvSpPr>
        <p:spPr>
          <a:xfrm>
            <a:off x="1238580" y="1292088"/>
            <a:ext cx="22104020" cy="107731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3000"/>
              </a:spcBef>
              <a:buSzTx/>
              <a:buNone/>
              <a:defRPr sz="4800"/>
            </a:lvl1pPr>
          </a:lstStyle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ru-RU" sz="5800" b="1" dirty="0"/>
              <a:t> 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045565" y="12598400"/>
            <a:ext cx="1130301" cy="508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>
            <a:lvl1pPr algn="l">
              <a:defRPr sz="2700">
                <a:solidFill>
                  <a:srgbClr val="111899"/>
                </a:solidFill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25" name="Line"/>
          <p:cNvSpPr/>
          <p:nvPr/>
        </p:nvSpPr>
        <p:spPr>
          <a:xfrm flipV="1">
            <a:off x="1093038" y="12420122"/>
            <a:ext cx="1079501" cy="457"/>
          </a:xfrm>
          <a:prstGeom prst="line">
            <a:avLst/>
          </a:prstGeom>
          <a:ln w="1016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3263900" y="12395427"/>
            <a:ext cx="16256824" cy="1"/>
          </a:xfrm>
          <a:prstGeom prst="line">
            <a:avLst/>
          </a:prstGeom>
          <a:ln w="254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7" name="Колонтитул"/>
          <p:cNvSpPr txBox="1"/>
          <p:nvPr/>
        </p:nvSpPr>
        <p:spPr>
          <a:xfrm>
            <a:off x="3194687" y="12598400"/>
            <a:ext cx="1428622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spcBef>
                <a:spcPts val="3000"/>
              </a:spcBef>
              <a:defRPr sz="2700">
                <a:solidFill>
                  <a:srgbClr val="0D059F"/>
                </a:solidFill>
              </a:defRPr>
            </a:lvl1pPr>
          </a:lstStyle>
          <a:p>
            <a:r>
              <a:rPr lang="ru-RU" dirty="0"/>
              <a:t>Сейчас примерно так</a:t>
            </a:r>
            <a:endParaRPr dirty="0"/>
          </a:p>
        </p:txBody>
      </p:sp>
      <p:pic>
        <p:nvPicPr>
          <p:cNvPr id="128" name="digital-horizon-logo.png" descr="digital-horizo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491" y="12065227"/>
            <a:ext cx="2722210" cy="857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EDEBAA-88AC-DA48-AAD0-B21F7118B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6766" y="810621"/>
            <a:ext cx="15311092" cy="114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416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Основной текст слайда"/>
          <p:cNvSpPr txBox="1">
            <a:spLocks noGrp="1"/>
          </p:cNvSpPr>
          <p:nvPr>
            <p:ph type="body" idx="1"/>
          </p:nvPr>
        </p:nvSpPr>
        <p:spPr>
          <a:xfrm>
            <a:off x="1238580" y="609600"/>
            <a:ext cx="22104020" cy="108925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3000"/>
              </a:spcBef>
              <a:buSzTx/>
              <a:buNone/>
              <a:defRPr sz="4800"/>
            </a:lvl1pPr>
          </a:lstStyle>
          <a:p>
            <a:r>
              <a:rPr lang="ru-RU" sz="3600" dirty="0"/>
              <a:t> 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045565" y="12598400"/>
            <a:ext cx="1130301" cy="508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>
            <a:lvl1pPr algn="l">
              <a:defRPr sz="2700">
                <a:solidFill>
                  <a:srgbClr val="111899"/>
                </a:solidFill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25" name="Line"/>
          <p:cNvSpPr/>
          <p:nvPr/>
        </p:nvSpPr>
        <p:spPr>
          <a:xfrm flipV="1">
            <a:off x="1093038" y="12420122"/>
            <a:ext cx="1079501" cy="457"/>
          </a:xfrm>
          <a:prstGeom prst="line">
            <a:avLst/>
          </a:prstGeom>
          <a:ln w="1016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3263900" y="12395427"/>
            <a:ext cx="16256824" cy="1"/>
          </a:xfrm>
          <a:prstGeom prst="line">
            <a:avLst/>
          </a:prstGeom>
          <a:ln w="254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7" name="Колонтитул"/>
          <p:cNvSpPr txBox="1"/>
          <p:nvPr/>
        </p:nvSpPr>
        <p:spPr>
          <a:xfrm>
            <a:off x="3194687" y="12598400"/>
            <a:ext cx="1428622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spcBef>
                <a:spcPts val="3000"/>
              </a:spcBef>
              <a:defRPr sz="2700">
                <a:solidFill>
                  <a:srgbClr val="0D059F"/>
                </a:solidFill>
              </a:defRPr>
            </a:lvl1pPr>
          </a:lstStyle>
          <a:p>
            <a:r>
              <a:rPr lang="ru-RU" dirty="0"/>
              <a:t>Нужно ли отдельное регулирование?</a:t>
            </a:r>
            <a:endParaRPr dirty="0"/>
          </a:p>
        </p:txBody>
      </p:sp>
      <p:pic>
        <p:nvPicPr>
          <p:cNvPr id="128" name="digital-horizon-logo.png" descr="digital-horizo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491" y="12065227"/>
            <a:ext cx="2722210" cy="857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F2DDE-6346-B14B-8B6D-8F37CC176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400" y="3222719"/>
            <a:ext cx="10570840" cy="6290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9BA82E-6AEA-D645-B637-C545E1BD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65BDE8-04F7-2B42-BCF9-0969CBD28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47582" y="3238500"/>
            <a:ext cx="10492288" cy="62905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2923AE-014D-2043-8363-695034159FF8}"/>
              </a:ext>
            </a:extLst>
          </p:cNvPr>
          <p:cNvSpPr txBox="1"/>
          <p:nvPr/>
        </p:nvSpPr>
        <p:spPr>
          <a:xfrm>
            <a:off x="-313180" y="1594926"/>
            <a:ext cx="701573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 DEPENDS</a:t>
            </a:r>
            <a:endParaRPr kumimoji="0" lang="ru-RU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22831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Заголовок презентации"/>
          <p:cNvSpPr txBox="1">
            <a:spLocks noGrp="1"/>
          </p:cNvSpPr>
          <p:nvPr>
            <p:ph type="ctrTitle"/>
          </p:nvPr>
        </p:nvSpPr>
        <p:spPr>
          <a:xfrm>
            <a:off x="914400" y="673100"/>
            <a:ext cx="22631402" cy="1059409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0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b="0" dirty="0"/>
              <a:t>Информация как объект гражданских прав в действующем российском законодательстве</a:t>
            </a:r>
            <a:r>
              <a:rPr lang="en-US" b="0" dirty="0"/>
              <a:t>*</a:t>
            </a:r>
            <a:br>
              <a:rPr lang="en-US" b="0" dirty="0"/>
            </a:br>
            <a:br>
              <a:rPr lang="ru-RU" b="0" dirty="0"/>
            </a:br>
            <a:r>
              <a:rPr lang="en-US" sz="5400" b="0" dirty="0"/>
              <a:t>*</a:t>
            </a:r>
            <a:r>
              <a:rPr lang="ru-RU" sz="5400" b="0" dirty="0"/>
              <a:t>отдельные подходы и несистемные тенденции в формате «успеть за 10 минут»</a:t>
            </a:r>
            <a:endParaRPr sz="4800" dirty="0"/>
          </a:p>
        </p:txBody>
      </p:sp>
      <p:pic>
        <p:nvPicPr>
          <p:cNvPr id="120" name="digital-horizon-logo-w.png" descr="digital-horizon-logo-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247" y="11267194"/>
            <a:ext cx="5012555" cy="15789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3390383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digital-horizon-logo-w.png" descr="digital-horizon-logo-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3247" y="11267194"/>
            <a:ext cx="5012555" cy="157895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Cпасибо!"/>
          <p:cNvSpPr txBox="1">
            <a:spLocks noGrp="1"/>
          </p:cNvSpPr>
          <p:nvPr>
            <p:ph type="ctrTitle"/>
          </p:nvPr>
        </p:nvSpPr>
        <p:spPr>
          <a:xfrm>
            <a:off x="1041400" y="673100"/>
            <a:ext cx="16484600" cy="62738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dirty="0" err="1"/>
              <a:t>Cпасибо</a:t>
            </a:r>
            <a:r>
              <a:rPr dirty="0"/>
              <a:t>!</a:t>
            </a:r>
          </a:p>
        </p:txBody>
      </p:sp>
      <p:pic>
        <p:nvPicPr>
          <p:cNvPr id="169" name="smile.png" descr="smi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2874" y="958003"/>
            <a:ext cx="3813302" cy="343197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15A2CE-8B51-4740-87E7-BD51101B3C08}"/>
              </a:ext>
            </a:extLst>
          </p:cNvPr>
          <p:cNvSpPr txBox="1"/>
          <p:nvPr/>
        </p:nvSpPr>
        <p:spPr>
          <a:xfrm>
            <a:off x="795130" y="11812857"/>
            <a:ext cx="1031681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Евгения Плешкова </a:t>
            </a:r>
          </a:p>
          <a:p>
            <a:pPr algn="l"/>
            <a:r>
              <a:rPr lang="ru-RU" sz="3200" dirty="0">
                <a:solidFill>
                  <a:schemeClr val="bg1"/>
                </a:solidFill>
              </a:rPr>
              <a:t>Советник по правовым вопросам</a:t>
            </a:r>
          </a:p>
          <a:p>
            <a:pPr algn="l"/>
            <a:r>
              <a:rPr lang="en-US" sz="3200" dirty="0" err="1">
                <a:solidFill>
                  <a:schemeClr val="bg1"/>
                </a:solidFill>
              </a:rPr>
              <a:t>e.pleshkova@digitalhorizon.ru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Разделитель полос первого уровня"/>
          <p:cNvSpPr txBox="1">
            <a:spLocks noGrp="1"/>
          </p:cNvSpPr>
          <p:nvPr>
            <p:ph type="ctrTitle"/>
          </p:nvPr>
        </p:nvSpPr>
        <p:spPr>
          <a:xfrm>
            <a:off x="1041400" y="673100"/>
            <a:ext cx="22504400" cy="62738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Является ли информация объектом гражданских прав?</a:t>
            </a:r>
            <a:endParaRPr dirty="0"/>
          </a:p>
        </p:txBody>
      </p:sp>
      <p:pic>
        <p:nvPicPr>
          <p:cNvPr id="131" name="1.png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0" y="5080000"/>
            <a:ext cx="6477000" cy="863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041400" y="673100"/>
            <a:ext cx="22301200" cy="2030148"/>
          </a:xfrm>
          <a:prstGeom prst="rect">
            <a:avLst/>
          </a:prstGeom>
        </p:spPr>
        <p:txBody>
          <a:bodyPr anchor="t"/>
          <a:lstStyle>
            <a:lvl1pPr algn="l">
              <a:defRPr sz="10600">
                <a:solidFill>
                  <a:srgbClr val="111899"/>
                </a:solidFill>
              </a:defRPr>
            </a:lvl1pPr>
          </a:lstStyle>
          <a:p>
            <a:r>
              <a:rPr lang="ru-RU" dirty="0"/>
              <a:t> </a:t>
            </a:r>
            <a:endParaRPr dirty="0"/>
          </a:p>
        </p:txBody>
      </p:sp>
      <p:sp>
        <p:nvSpPr>
          <p:cNvPr id="123" name="Основной текст слайда"/>
          <p:cNvSpPr txBox="1">
            <a:spLocks noGrp="1"/>
          </p:cNvSpPr>
          <p:nvPr>
            <p:ph type="body" idx="1"/>
          </p:nvPr>
        </p:nvSpPr>
        <p:spPr>
          <a:xfrm>
            <a:off x="1213866" y="1130967"/>
            <a:ext cx="22104020" cy="10932427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>
            <a:lvl1pPr marL="0" indent="0">
              <a:spcBef>
                <a:spcPts val="3000"/>
              </a:spcBef>
              <a:buSzTx/>
              <a:buNone/>
              <a:defRPr sz="4800"/>
            </a:lvl1pPr>
          </a:lstStyle>
          <a:p>
            <a:r>
              <a:rPr lang="ru-RU" b="1" dirty="0"/>
              <a:t>Статья 128. Объекты гражданских прав</a:t>
            </a:r>
            <a:endParaRPr lang="ru-RU" dirty="0"/>
          </a:p>
          <a:p>
            <a:r>
              <a:rPr lang="ru-RU" sz="4000" dirty="0"/>
              <a:t>Текущая редакция</a:t>
            </a:r>
          </a:p>
          <a:p>
            <a:r>
              <a:rPr lang="ru-RU" dirty="0"/>
              <a:t>К объектам гражданских прав относятся вещи, включая наличные деньги и документарные ценные бумаги, иное имущество, в том числе безналичные денежные средства, бездокументарные ценные бумаги, имущественные права; результаты работ и оказание услуг; охраняемые результаты интеллектуальной деятельности и приравненные к ним средства индивидуализации (интеллектуальная собственность); нематериальные блага.</a:t>
            </a:r>
          </a:p>
          <a:p>
            <a:r>
              <a:rPr lang="ru-RU" sz="3700" dirty="0"/>
              <a:t>До 01.12.2007</a:t>
            </a:r>
          </a:p>
          <a:p>
            <a:r>
              <a:rPr lang="ru-RU" dirty="0"/>
              <a:t>К объектам гражданских прав относятся вещи, включая деньги и ценные бумаги, иное имущество, в том числе имущественные права; работы и услуги; </a:t>
            </a:r>
            <a:r>
              <a:rPr lang="ru-RU" b="1" dirty="0"/>
              <a:t>информация</a:t>
            </a:r>
            <a:r>
              <a:rPr lang="ru-RU" dirty="0"/>
              <a:t>; результаты интеллектуальной деятельности, в том числе исключительные права на них (интеллектуальная собственность); нематериальные блага. </a:t>
            </a:r>
          </a:p>
          <a:p>
            <a:endParaRPr lang="ru-RU" sz="4000" dirty="0"/>
          </a:p>
          <a:p>
            <a:r>
              <a:rPr lang="ru-RU" sz="4000" dirty="0"/>
              <a:t>Гражданский кодекс РФ</a:t>
            </a:r>
          </a:p>
          <a:p>
            <a:endParaRPr lang="ru-RU" sz="4000" dirty="0"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045565" y="12598400"/>
            <a:ext cx="1130301" cy="508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>
            <a:lvl1pPr algn="l">
              <a:defRPr sz="2700">
                <a:solidFill>
                  <a:srgbClr val="111899"/>
                </a:solidFill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25" name="Line"/>
          <p:cNvSpPr/>
          <p:nvPr/>
        </p:nvSpPr>
        <p:spPr>
          <a:xfrm flipV="1">
            <a:off x="1093038" y="12420122"/>
            <a:ext cx="1079501" cy="457"/>
          </a:xfrm>
          <a:prstGeom prst="line">
            <a:avLst/>
          </a:prstGeom>
          <a:ln w="1016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3263900" y="12395427"/>
            <a:ext cx="16256824" cy="1"/>
          </a:xfrm>
          <a:prstGeom prst="line">
            <a:avLst/>
          </a:prstGeom>
          <a:ln w="254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7" name="Колонтитул"/>
          <p:cNvSpPr txBox="1"/>
          <p:nvPr/>
        </p:nvSpPr>
        <p:spPr>
          <a:xfrm>
            <a:off x="3194687" y="12598400"/>
            <a:ext cx="1428622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spcBef>
                <a:spcPts val="3000"/>
              </a:spcBef>
              <a:defRPr sz="2700">
                <a:solidFill>
                  <a:srgbClr val="0D059F"/>
                </a:solidFill>
              </a:defRPr>
            </a:lvl1pPr>
          </a:lstStyle>
          <a:p>
            <a:r>
              <a:rPr lang="ru-RU" dirty="0"/>
              <a:t>Является ли информация объектом гражданских прав?</a:t>
            </a:r>
            <a:endParaRPr dirty="0"/>
          </a:p>
        </p:txBody>
      </p:sp>
      <p:pic>
        <p:nvPicPr>
          <p:cNvPr id="128" name="digital-horizon-logo.png" descr="digital-horizo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491" y="12065227"/>
            <a:ext cx="2722210" cy="8574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57845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041400" y="673100"/>
            <a:ext cx="22301200" cy="2030148"/>
          </a:xfrm>
          <a:prstGeom prst="rect">
            <a:avLst/>
          </a:prstGeom>
        </p:spPr>
        <p:txBody>
          <a:bodyPr anchor="t"/>
          <a:lstStyle>
            <a:lvl1pPr algn="l">
              <a:defRPr sz="10600">
                <a:solidFill>
                  <a:srgbClr val="111899"/>
                </a:solidFill>
              </a:defRPr>
            </a:lvl1pPr>
          </a:lstStyle>
          <a:p>
            <a:r>
              <a:rPr lang="ru-RU" dirty="0"/>
              <a:t> </a:t>
            </a:r>
            <a:endParaRPr dirty="0"/>
          </a:p>
        </p:txBody>
      </p:sp>
      <p:sp>
        <p:nvSpPr>
          <p:cNvPr id="123" name="Основной текст слайда"/>
          <p:cNvSpPr txBox="1">
            <a:spLocks noGrp="1"/>
          </p:cNvSpPr>
          <p:nvPr>
            <p:ph type="body" idx="1"/>
          </p:nvPr>
        </p:nvSpPr>
        <p:spPr>
          <a:xfrm>
            <a:off x="1213866" y="1130968"/>
            <a:ext cx="22104020" cy="107555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3000"/>
              </a:spcBef>
              <a:buSzTx/>
              <a:buNone/>
              <a:defRPr sz="4800"/>
            </a:lvl1pPr>
          </a:lstStyle>
          <a:p>
            <a:pPr algn="ctr"/>
            <a:endParaRPr lang="ru-RU" sz="10000" b="1" dirty="0"/>
          </a:p>
          <a:p>
            <a:pPr algn="ctr"/>
            <a:endParaRPr lang="ru-RU" sz="10000" b="1" dirty="0"/>
          </a:p>
          <a:p>
            <a:pPr algn="ctr"/>
            <a:r>
              <a:rPr lang="ru-RU" sz="20000" b="1" dirty="0"/>
              <a:t>НЕТ</a:t>
            </a:r>
            <a:endParaRPr lang="ru-RU" sz="20000" dirty="0"/>
          </a:p>
          <a:p>
            <a:endParaRPr lang="ru-RU" sz="4000" dirty="0"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045565" y="12598400"/>
            <a:ext cx="1130301" cy="508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>
            <a:lvl1pPr algn="l">
              <a:defRPr sz="2700">
                <a:solidFill>
                  <a:srgbClr val="111899"/>
                </a:solidFill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25" name="Line"/>
          <p:cNvSpPr/>
          <p:nvPr/>
        </p:nvSpPr>
        <p:spPr>
          <a:xfrm flipV="1">
            <a:off x="1093038" y="12420122"/>
            <a:ext cx="1079501" cy="457"/>
          </a:xfrm>
          <a:prstGeom prst="line">
            <a:avLst/>
          </a:prstGeom>
          <a:ln w="1016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3263900" y="12395427"/>
            <a:ext cx="16256824" cy="1"/>
          </a:xfrm>
          <a:prstGeom prst="line">
            <a:avLst/>
          </a:prstGeom>
          <a:ln w="254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7" name="Колонтитул"/>
          <p:cNvSpPr txBox="1"/>
          <p:nvPr/>
        </p:nvSpPr>
        <p:spPr>
          <a:xfrm>
            <a:off x="3194687" y="12598400"/>
            <a:ext cx="1428622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spcBef>
                <a:spcPts val="3000"/>
              </a:spcBef>
              <a:defRPr sz="2700">
                <a:solidFill>
                  <a:srgbClr val="0D059F"/>
                </a:solidFill>
              </a:defRPr>
            </a:lvl1pPr>
          </a:lstStyle>
          <a:p>
            <a:r>
              <a:rPr lang="ru-RU" dirty="0"/>
              <a:t>Является ли информация объектом гражданских прав?</a:t>
            </a:r>
            <a:endParaRPr dirty="0"/>
          </a:p>
        </p:txBody>
      </p:sp>
      <p:pic>
        <p:nvPicPr>
          <p:cNvPr id="128" name="digital-horizon-logo.png" descr="digital-horizo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491" y="12065227"/>
            <a:ext cx="2722210" cy="8574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40211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041400" y="673100"/>
            <a:ext cx="22301200" cy="2030148"/>
          </a:xfrm>
          <a:prstGeom prst="rect">
            <a:avLst/>
          </a:prstGeom>
        </p:spPr>
        <p:txBody>
          <a:bodyPr anchor="t"/>
          <a:lstStyle>
            <a:lvl1pPr algn="l">
              <a:defRPr sz="10600">
                <a:solidFill>
                  <a:srgbClr val="111899"/>
                </a:solidFill>
              </a:defRPr>
            </a:lvl1pPr>
          </a:lstStyle>
          <a:p>
            <a:r>
              <a:rPr lang="ru-RU" dirty="0"/>
              <a:t> </a:t>
            </a:r>
            <a:endParaRPr dirty="0"/>
          </a:p>
        </p:txBody>
      </p:sp>
      <p:sp>
        <p:nvSpPr>
          <p:cNvPr id="123" name="Основной текст слайда"/>
          <p:cNvSpPr txBox="1">
            <a:spLocks noGrp="1"/>
          </p:cNvSpPr>
          <p:nvPr>
            <p:ph type="body" idx="1"/>
          </p:nvPr>
        </p:nvSpPr>
        <p:spPr>
          <a:xfrm>
            <a:off x="1213866" y="1130968"/>
            <a:ext cx="22104020" cy="107555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3000"/>
              </a:spcBef>
              <a:buSzTx/>
              <a:buNone/>
              <a:defRPr sz="4800"/>
            </a:lvl1pPr>
          </a:lstStyle>
          <a:p>
            <a:pPr algn="ctr"/>
            <a:endParaRPr lang="ru-RU" sz="10000" b="1" dirty="0"/>
          </a:p>
          <a:p>
            <a:pPr algn="ctr"/>
            <a:endParaRPr lang="ru-RU" sz="10000" b="1" dirty="0"/>
          </a:p>
          <a:p>
            <a:pPr algn="ctr"/>
            <a:r>
              <a:rPr lang="ru-RU" sz="20000" b="1" dirty="0"/>
              <a:t>НЕТ</a:t>
            </a:r>
            <a:r>
              <a:rPr lang="en-US" sz="20000" b="1" dirty="0"/>
              <a:t>*</a:t>
            </a:r>
            <a:endParaRPr lang="ru-RU" sz="20000" b="1" dirty="0"/>
          </a:p>
          <a:p>
            <a:pPr algn="ctr"/>
            <a:endParaRPr lang="ru-RU" sz="5000" dirty="0"/>
          </a:p>
          <a:p>
            <a:pPr algn="ctr"/>
            <a:endParaRPr lang="ru-RU" sz="5000" dirty="0"/>
          </a:p>
          <a:p>
            <a:r>
              <a:rPr lang="en-US" sz="5000" dirty="0"/>
              <a:t>*</a:t>
            </a:r>
            <a:r>
              <a:rPr lang="ru-RU" sz="5000" dirty="0"/>
              <a:t>Но это не точно</a:t>
            </a:r>
          </a:p>
          <a:p>
            <a:endParaRPr lang="ru-RU" sz="4000" dirty="0"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045565" y="12598400"/>
            <a:ext cx="1130301" cy="508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>
            <a:lvl1pPr algn="l">
              <a:defRPr sz="2700">
                <a:solidFill>
                  <a:srgbClr val="111899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25" name="Line"/>
          <p:cNvSpPr/>
          <p:nvPr/>
        </p:nvSpPr>
        <p:spPr>
          <a:xfrm flipV="1">
            <a:off x="1093038" y="12420122"/>
            <a:ext cx="1079501" cy="457"/>
          </a:xfrm>
          <a:prstGeom prst="line">
            <a:avLst/>
          </a:prstGeom>
          <a:ln w="1016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3263900" y="12395427"/>
            <a:ext cx="16256824" cy="1"/>
          </a:xfrm>
          <a:prstGeom prst="line">
            <a:avLst/>
          </a:prstGeom>
          <a:ln w="254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7" name="Колонтитул"/>
          <p:cNvSpPr txBox="1"/>
          <p:nvPr/>
        </p:nvSpPr>
        <p:spPr>
          <a:xfrm>
            <a:off x="3194687" y="12598400"/>
            <a:ext cx="1428622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spcBef>
                <a:spcPts val="3000"/>
              </a:spcBef>
              <a:defRPr sz="2700">
                <a:solidFill>
                  <a:srgbClr val="0D059F"/>
                </a:solidFill>
              </a:defRPr>
            </a:lvl1pPr>
          </a:lstStyle>
          <a:p>
            <a:r>
              <a:rPr lang="ru-RU" dirty="0"/>
              <a:t>Является ли информация объектом гражданских прав?</a:t>
            </a:r>
            <a:endParaRPr dirty="0"/>
          </a:p>
        </p:txBody>
      </p:sp>
      <p:pic>
        <p:nvPicPr>
          <p:cNvPr id="128" name="digital-horizon-logo.png" descr="digital-horizo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491" y="12065227"/>
            <a:ext cx="2722210" cy="8574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46868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041400" y="673100"/>
            <a:ext cx="22301200" cy="2030148"/>
          </a:xfrm>
          <a:prstGeom prst="rect">
            <a:avLst/>
          </a:prstGeom>
        </p:spPr>
        <p:txBody>
          <a:bodyPr anchor="t"/>
          <a:lstStyle>
            <a:lvl1pPr algn="l">
              <a:defRPr sz="10600">
                <a:solidFill>
                  <a:srgbClr val="111899"/>
                </a:solidFill>
              </a:defRPr>
            </a:lvl1pPr>
          </a:lstStyle>
          <a:p>
            <a:r>
              <a:rPr lang="ru-RU" dirty="0"/>
              <a:t> </a:t>
            </a:r>
            <a:endParaRPr dirty="0"/>
          </a:p>
        </p:txBody>
      </p:sp>
      <p:sp>
        <p:nvSpPr>
          <p:cNvPr id="123" name="Основной текст слайда"/>
          <p:cNvSpPr txBox="1">
            <a:spLocks noGrp="1"/>
          </p:cNvSpPr>
          <p:nvPr>
            <p:ph type="body" idx="1"/>
          </p:nvPr>
        </p:nvSpPr>
        <p:spPr>
          <a:xfrm>
            <a:off x="1238580" y="1130968"/>
            <a:ext cx="22104020" cy="103712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3000"/>
              </a:spcBef>
              <a:buSzTx/>
              <a:buNone/>
              <a:defRPr sz="4800"/>
            </a:lvl1pPr>
          </a:lstStyle>
          <a:p>
            <a:endParaRPr lang="ru-RU" sz="3600" dirty="0"/>
          </a:p>
          <a:p>
            <a:endParaRPr lang="ru-RU" sz="4000" dirty="0"/>
          </a:p>
          <a:p>
            <a:endParaRPr lang="ru-RU" dirty="0"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045565" y="12598400"/>
            <a:ext cx="1130301" cy="508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>
            <a:lvl1pPr algn="l">
              <a:defRPr sz="2700">
                <a:solidFill>
                  <a:srgbClr val="111899"/>
                </a:solidFill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5" name="Line"/>
          <p:cNvSpPr/>
          <p:nvPr/>
        </p:nvSpPr>
        <p:spPr>
          <a:xfrm flipV="1">
            <a:off x="1093038" y="12420122"/>
            <a:ext cx="1079501" cy="457"/>
          </a:xfrm>
          <a:prstGeom prst="line">
            <a:avLst/>
          </a:prstGeom>
          <a:ln w="1016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3263900" y="12395427"/>
            <a:ext cx="16256824" cy="1"/>
          </a:xfrm>
          <a:prstGeom prst="line">
            <a:avLst/>
          </a:prstGeom>
          <a:ln w="254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7" name="Колонтитул"/>
          <p:cNvSpPr txBox="1"/>
          <p:nvPr/>
        </p:nvSpPr>
        <p:spPr>
          <a:xfrm>
            <a:off x="3194687" y="12598400"/>
            <a:ext cx="1428622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spcBef>
                <a:spcPts val="3000"/>
              </a:spcBef>
              <a:defRPr sz="2700">
                <a:solidFill>
                  <a:srgbClr val="0D059F"/>
                </a:solidFill>
              </a:defRPr>
            </a:lvl1pPr>
          </a:lstStyle>
          <a:p>
            <a:r>
              <a:rPr lang="ru-RU" dirty="0"/>
              <a:t>Является ли информация объектом гражданских прав?</a:t>
            </a:r>
          </a:p>
        </p:txBody>
      </p:sp>
      <p:pic>
        <p:nvPicPr>
          <p:cNvPr id="128" name="digital-horizon-logo.png" descr="digital-horizo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491" y="12065227"/>
            <a:ext cx="2722210" cy="857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777139-B89C-2C49-B3D9-C325546F7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6353" y="1807374"/>
            <a:ext cx="15331293" cy="90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531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1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Разделитель полос первого уровня"/>
          <p:cNvSpPr txBox="1">
            <a:spLocks noGrp="1"/>
          </p:cNvSpPr>
          <p:nvPr>
            <p:ph type="ctrTitle"/>
          </p:nvPr>
        </p:nvSpPr>
        <p:spPr>
          <a:xfrm>
            <a:off x="1041400" y="673100"/>
            <a:ext cx="21386800" cy="62738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А с практической </a:t>
            </a:r>
            <a:r>
              <a:rPr lang="ru-RU" dirty="0" err="1"/>
              <a:t>т.з</a:t>
            </a:r>
            <a:r>
              <a:rPr lang="ru-RU" dirty="0"/>
              <a:t>.?</a:t>
            </a:r>
            <a:endParaRPr dirty="0"/>
          </a:p>
        </p:txBody>
      </p:sp>
      <p:pic>
        <p:nvPicPr>
          <p:cNvPr id="134" name="2.png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0" y="5080000"/>
            <a:ext cx="6477000" cy="863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041400" y="673100"/>
            <a:ext cx="22301200" cy="2030148"/>
          </a:xfrm>
          <a:prstGeom prst="rect">
            <a:avLst/>
          </a:prstGeom>
        </p:spPr>
        <p:txBody>
          <a:bodyPr anchor="t"/>
          <a:lstStyle>
            <a:lvl1pPr algn="l">
              <a:defRPr sz="10600">
                <a:solidFill>
                  <a:srgbClr val="111899"/>
                </a:solidFill>
              </a:defRPr>
            </a:lvl1pPr>
          </a:lstStyle>
          <a:p>
            <a:r>
              <a:rPr lang="ru-RU" dirty="0"/>
              <a:t> </a:t>
            </a:r>
            <a:endParaRPr dirty="0"/>
          </a:p>
        </p:txBody>
      </p:sp>
      <p:sp>
        <p:nvSpPr>
          <p:cNvPr id="123" name="Основной текст слайда"/>
          <p:cNvSpPr txBox="1">
            <a:spLocks noGrp="1"/>
          </p:cNvSpPr>
          <p:nvPr>
            <p:ph type="body" idx="1"/>
          </p:nvPr>
        </p:nvSpPr>
        <p:spPr>
          <a:xfrm>
            <a:off x="1213866" y="1130968"/>
            <a:ext cx="22104020" cy="9803733"/>
          </a:xfrm>
          <a:prstGeom prst="rect">
            <a:avLst/>
          </a:prstGeom>
        </p:spPr>
        <p:txBody>
          <a:bodyPr anchor="t">
            <a:normAutofit fontScale="62500" lnSpcReduction="20000"/>
          </a:bodyPr>
          <a:lstStyle>
            <a:lvl1pPr marL="0" indent="0">
              <a:spcBef>
                <a:spcPts val="3000"/>
              </a:spcBef>
              <a:buSzTx/>
              <a:buNone/>
              <a:defRPr sz="4800"/>
            </a:lvl1pPr>
          </a:lstStyle>
          <a:p>
            <a:r>
              <a:rPr lang="ru-RU" sz="5700" dirty="0"/>
              <a:t>Информация - сведения (сообщения, данные) независимо от формы их представления.</a:t>
            </a:r>
          </a:p>
          <a:p>
            <a:r>
              <a:rPr lang="ru-RU" sz="5700" dirty="0"/>
              <a:t>Информация может являться объектом публичных, гражданских и иных правовых отношений. Информация может свободно использоваться любым лицом и передаваться одним лицом другому лицу, </a:t>
            </a:r>
            <a:r>
              <a:rPr lang="ru-RU" sz="5700" u="sng" dirty="0"/>
              <a:t>если федеральными законами не установлены ограничения доступа к информации либо иные требования</a:t>
            </a:r>
            <a:r>
              <a:rPr lang="ru-RU" sz="5700" dirty="0"/>
              <a:t> к порядку ее предоставления или распространения.</a:t>
            </a:r>
          </a:p>
          <a:p>
            <a:r>
              <a:rPr lang="ru-RU" sz="5700" dirty="0"/>
              <a:t>Обладатель информации, </a:t>
            </a:r>
            <a:r>
              <a:rPr lang="ru-RU" sz="5700" u="sng" dirty="0"/>
              <a:t>если иное не предусмотрено федеральными законами</a:t>
            </a:r>
            <a:r>
              <a:rPr lang="ru-RU" sz="5700" dirty="0"/>
              <a:t>, вправе разрешать или ограничивать доступ к информации, использовать ее по своему усмотрению, передавать другим лицам, защищать свои права в случае незаконного получения или использования информации и осуществлять иные действия</a:t>
            </a:r>
          </a:p>
          <a:p>
            <a:r>
              <a:rPr lang="ru-RU" sz="5700" dirty="0"/>
              <a:t>Граждане (физические лица) и организации (юридические лица) (далее - организации) вправе осуществлять поиск и получение любой информации в любых формах и из любых источников </a:t>
            </a:r>
            <a:r>
              <a:rPr lang="ru-RU" sz="5700" u="sng" dirty="0"/>
              <a:t>при условии соблюдения требований, установленных настоящим Федеральным законом и другими федеральными законами</a:t>
            </a:r>
            <a:r>
              <a:rPr lang="ru-RU" sz="5700" dirty="0"/>
              <a:t>.</a:t>
            </a:r>
            <a:br>
              <a:rPr lang="ru-RU" sz="5700" dirty="0"/>
            </a:br>
            <a:endParaRPr lang="ru-RU" sz="5700" dirty="0"/>
          </a:p>
          <a:p>
            <a:endParaRPr lang="ru-RU" sz="4000" dirty="0"/>
          </a:p>
          <a:p>
            <a:r>
              <a:rPr lang="ru-RU" sz="4000" dirty="0"/>
              <a:t>Федеральный закон №149-ФЗ «Об информации, информационных технологиях и о защите информации»</a:t>
            </a:r>
            <a:endParaRPr dirty="0"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045565" y="12598400"/>
            <a:ext cx="1130301" cy="508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/>
          <a:lstStyle>
            <a:lvl1pPr algn="l">
              <a:defRPr sz="2700">
                <a:solidFill>
                  <a:srgbClr val="111899"/>
                </a:solidFill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25" name="Line"/>
          <p:cNvSpPr/>
          <p:nvPr/>
        </p:nvSpPr>
        <p:spPr>
          <a:xfrm flipV="1">
            <a:off x="1093038" y="12420122"/>
            <a:ext cx="1079501" cy="457"/>
          </a:xfrm>
          <a:prstGeom prst="line">
            <a:avLst/>
          </a:prstGeom>
          <a:ln w="1016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6" name="Line"/>
          <p:cNvSpPr/>
          <p:nvPr/>
        </p:nvSpPr>
        <p:spPr>
          <a:xfrm>
            <a:off x="3263900" y="12395427"/>
            <a:ext cx="16256824" cy="1"/>
          </a:xfrm>
          <a:prstGeom prst="line">
            <a:avLst/>
          </a:prstGeom>
          <a:ln w="25400">
            <a:solidFill>
              <a:srgbClr val="11189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27" name="Колонтитул"/>
          <p:cNvSpPr txBox="1"/>
          <p:nvPr/>
        </p:nvSpPr>
        <p:spPr>
          <a:xfrm>
            <a:off x="3194687" y="12598400"/>
            <a:ext cx="14286226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spcBef>
                <a:spcPts val="3000"/>
              </a:spcBef>
              <a:defRPr sz="2700">
                <a:solidFill>
                  <a:srgbClr val="0D059F"/>
                </a:solidFill>
              </a:defRPr>
            </a:lvl1pPr>
          </a:lstStyle>
          <a:p>
            <a:r>
              <a:rPr lang="ru-RU" dirty="0"/>
              <a:t>Умеренно практическая </a:t>
            </a:r>
            <a:r>
              <a:rPr lang="ru-RU" dirty="0" err="1"/>
              <a:t>т.з</a:t>
            </a:r>
            <a:r>
              <a:rPr lang="ru-RU" dirty="0"/>
              <a:t>.</a:t>
            </a:r>
            <a:endParaRPr dirty="0"/>
          </a:p>
        </p:txBody>
      </p:sp>
      <p:pic>
        <p:nvPicPr>
          <p:cNvPr id="128" name="digital-horizon-logo.png" descr="digital-horizon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491" y="12065227"/>
            <a:ext cx="2722210" cy="8574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463956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414</Words>
  <Application>Microsoft Office PowerPoint</Application>
  <PresentationFormat>Произвольный</PresentationFormat>
  <Paragraphs>97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Helvetica</vt:lpstr>
      <vt:lpstr>Helvetica Light</vt:lpstr>
      <vt:lpstr>Helvetica Neue</vt:lpstr>
      <vt:lpstr>White</vt:lpstr>
      <vt:lpstr>Информация как объект гражданских прав в действующем российском законодательстве </vt:lpstr>
      <vt:lpstr>Информация как объект гражданских прав в действующем российском законодательстве*  *отдельные подходы и несистемные тенденции в формате «успеть за 10 минут»</vt:lpstr>
      <vt:lpstr>Является ли информация объектом гражданских прав?</vt:lpstr>
      <vt:lpstr> </vt:lpstr>
      <vt:lpstr> </vt:lpstr>
      <vt:lpstr> </vt:lpstr>
      <vt:lpstr> </vt:lpstr>
      <vt:lpstr>А с практической т.з.?</vt:lpstr>
      <vt:lpstr> </vt:lpstr>
      <vt:lpstr> </vt:lpstr>
      <vt:lpstr> </vt:lpstr>
      <vt:lpstr>А можно поконкретнее?</vt:lpstr>
      <vt:lpstr> </vt:lpstr>
      <vt:lpstr> </vt:lpstr>
      <vt:lpstr> </vt:lpstr>
      <vt:lpstr> </vt:lpstr>
      <vt:lpstr>Нужно ли отдельное регулирование? </vt:lpstr>
      <vt:lpstr> </vt:lpstr>
      <vt:lpstr> </vt:lpstr>
      <vt:lpstr>Cпасибо!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Марина Рожкова</dc:creator>
  <cp:lastModifiedBy>Марина Рожкова</cp:lastModifiedBy>
  <cp:revision>50</cp:revision>
  <dcterms:modified xsi:type="dcterms:W3CDTF">2019-05-27T13:06:51Z</dcterms:modified>
</cp:coreProperties>
</file>