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6"/>
  </p:notesMasterIdLst>
  <p:handoutMasterIdLst>
    <p:handoutMasterId r:id="rId17"/>
  </p:handoutMasterIdLst>
  <p:sldIdLst>
    <p:sldId id="400" r:id="rId2"/>
    <p:sldId id="408" r:id="rId3"/>
    <p:sldId id="402" r:id="rId4"/>
    <p:sldId id="409" r:id="rId5"/>
    <p:sldId id="397" r:id="rId6"/>
    <p:sldId id="407" r:id="rId7"/>
    <p:sldId id="405" r:id="rId8"/>
    <p:sldId id="410" r:id="rId9"/>
    <p:sldId id="417" r:id="rId10"/>
    <p:sldId id="411" r:id="rId11"/>
    <p:sldId id="412" r:id="rId12"/>
    <p:sldId id="416" r:id="rId13"/>
    <p:sldId id="413" r:id="rId14"/>
    <p:sldId id="403" r:id="rId15"/>
  </p:sldIdLst>
  <p:sldSz cx="9144000" cy="6858000" type="screen4x3"/>
  <p:notesSz cx="9774238" cy="67246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4144">
          <p15:clr>
            <a:srgbClr val="A4A3A4"/>
          </p15:clr>
        </p15:guide>
        <p15:guide id="4" pos="5476">
          <p15:clr>
            <a:srgbClr val="A4A3A4"/>
          </p15:clr>
        </p15:guide>
        <p15:guide id="5" pos="158">
          <p15:clr>
            <a:srgbClr val="A4A3A4"/>
          </p15:clr>
        </p15:guide>
        <p15:guide id="6" pos="265">
          <p15:clr>
            <a:srgbClr val="A4A3A4"/>
          </p15:clr>
        </p15:guide>
        <p15:guide id="7" pos="5575">
          <p15:clr>
            <a:srgbClr val="A4A3A4"/>
          </p15:clr>
        </p15:guide>
        <p15:guide id="8" pos="42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942" userDrawn="1">
          <p15:clr>
            <a:srgbClr val="A4A3A4"/>
          </p15:clr>
        </p15:guide>
        <p15:guide id="2" orient="horz" pos="4075" userDrawn="1">
          <p15:clr>
            <a:srgbClr val="A4A3A4"/>
          </p15:clr>
        </p15:guide>
        <p15:guide id="3" orient="horz" pos="2474" userDrawn="1">
          <p15:clr>
            <a:srgbClr val="A4A3A4"/>
          </p15:clr>
        </p15:guide>
        <p15:guide id="4" orient="horz" pos="3806" userDrawn="1">
          <p15:clr>
            <a:srgbClr val="A4A3A4"/>
          </p15:clr>
        </p15:guide>
        <p15:guide id="5" pos="3079" userDrawn="1">
          <p15:clr>
            <a:srgbClr val="A4A3A4"/>
          </p15:clr>
        </p15:guide>
        <p15:guide id="6" pos="5862" userDrawn="1">
          <p15:clr>
            <a:srgbClr val="A4A3A4"/>
          </p15:clr>
        </p15:guide>
        <p15:guide id="7" pos="169" userDrawn="1">
          <p15:clr>
            <a:srgbClr val="A4A3A4"/>
          </p15:clr>
        </p15:guide>
        <p15:guide id="8" pos="3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7E8"/>
    <a:srgbClr val="EC7D02"/>
    <a:srgbClr val="45B60F"/>
    <a:srgbClr val="008FD6"/>
    <a:srgbClr val="00AAFF"/>
    <a:srgbClr val="84A3E0"/>
    <a:srgbClr val="9BE3FF"/>
    <a:srgbClr val="CDF1FF"/>
    <a:srgbClr val="89008B"/>
    <a:srgbClr val="244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9631B5-78F2-41C9-869B-9F39066F8104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94095" autoAdjust="0"/>
  </p:normalViewPr>
  <p:slideViewPr>
    <p:cSldViewPr snapToGrid="0" snapToObjects="1" showGuides="1">
      <p:cViewPr varScale="1">
        <p:scale>
          <a:sx n="89" d="100"/>
          <a:sy n="89" d="100"/>
        </p:scale>
        <p:origin x="696" y="102"/>
      </p:cViewPr>
      <p:guideLst>
        <p:guide orient="horz" pos="154"/>
        <p:guide orient="horz" pos="4032"/>
        <p:guide orient="horz" pos="4144"/>
        <p:guide pos="5476"/>
        <p:guide pos="158"/>
        <p:guide pos="265"/>
        <p:guide pos="5575"/>
        <p:guide pos="42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348" y="-72"/>
      </p:cViewPr>
      <p:guideLst>
        <p:guide orient="horz" pos="3942"/>
        <p:guide orient="horz" pos="4075"/>
        <p:guide orient="horz" pos="2474"/>
        <p:guide orient="horz" pos="3806"/>
        <p:guide pos="3079"/>
        <p:guide pos="5862"/>
        <p:guide pos="169"/>
        <p:guide pos="309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lashka.jpg"/>
          <p:cNvPicPr>
            <a:picLocks noChangeAspect="1"/>
          </p:cNvPicPr>
          <p:nvPr/>
        </p:nvPicPr>
        <p:blipFill>
          <a:blip r:embed="rId2"/>
          <a:srcRect t="90123"/>
          <a:stretch>
            <a:fillRect/>
          </a:stretch>
        </p:blipFill>
        <p:spPr>
          <a:xfrm>
            <a:off x="0" y="6060488"/>
            <a:ext cx="9774238" cy="664163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70779" y="6310513"/>
            <a:ext cx="5772188" cy="140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ru-RU" sz="700" b="1" dirty="0">
                <a:solidFill>
                  <a:schemeClr val="accent2"/>
                </a:solidFill>
              </a:rPr>
              <a:t>КОЛОНТИТУЛ: ТЕМА ПРЕЗЕНТАЦИИ</a:t>
            </a:r>
          </a:p>
        </p:txBody>
      </p:sp>
      <p:sp>
        <p:nvSpPr>
          <p:cNvPr id="13" name="Номер слайда 4"/>
          <p:cNvSpPr txBox="1">
            <a:spLocks/>
          </p:cNvSpPr>
          <p:nvPr/>
        </p:nvSpPr>
        <p:spPr>
          <a:xfrm>
            <a:off x="9034770" y="6276339"/>
            <a:ext cx="384813" cy="160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81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as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74238" cy="6724650"/>
          </a:xfrm>
          <a:prstGeom prst="rect">
            <a:avLst/>
          </a:prstGeom>
        </p:spPr>
      </p:pic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27313" y="325438"/>
            <a:ext cx="4519612" cy="3389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68113" y="3927383"/>
            <a:ext cx="9235500" cy="211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9034770" y="6276339"/>
            <a:ext cx="384813" cy="160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4"/>
          </p:nvPr>
        </p:nvSpPr>
        <p:spPr>
          <a:xfrm>
            <a:off x="1570779" y="6310513"/>
            <a:ext cx="5772188" cy="140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ru-RU" sz="700" b="1" dirty="0">
                <a:solidFill>
                  <a:schemeClr val="accent2"/>
                </a:solidFill>
              </a:rPr>
              <a:t>КОЛОНТИТУЛ: 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8602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268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33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36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68538" y="333375"/>
            <a:ext cx="4606925" cy="3455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106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15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8229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344042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5651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264669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8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80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14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8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27313" y="327025"/>
            <a:ext cx="4519612" cy="33893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47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0688" y="2771775"/>
            <a:ext cx="8272462" cy="19050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tabLst>
                <a:tab pos="4664075" algn="l"/>
              </a:tabLst>
              <a:defRPr sz="5400" baseline="0">
                <a:solidFill>
                  <a:srgbClr val="00AAFF"/>
                </a:solidFill>
              </a:defRPr>
            </a:lvl1pPr>
          </a:lstStyle>
          <a:p>
            <a:r>
              <a:rPr lang="en-US" dirty="0"/>
              <a:t>Presentation name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51933" y="-11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 l="32571"/>
          <a:stretch>
            <a:fillRect/>
          </a:stretch>
        </p:blipFill>
        <p:spPr bwMode="auto">
          <a:xfrm>
            <a:off x="1358721" y="432001"/>
            <a:ext cx="1941967" cy="820800"/>
          </a:xfrm>
          <a:prstGeom prst="rect">
            <a:avLst/>
          </a:prstGeom>
          <a:noFill/>
        </p:spPr>
      </p:pic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676775"/>
            <a:ext cx="8261350" cy="809625"/>
          </a:xfrm>
        </p:spPr>
        <p:txBody>
          <a:bodyPr lIns="0" tIns="0" rIns="0" bIns="0">
            <a:noAutofit/>
          </a:bodyPr>
          <a:lstStyle>
            <a:lvl1pPr>
              <a:buNone/>
              <a:defRPr sz="2800">
                <a:solidFill>
                  <a:srgbClr val="00AAFF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2000" y="6351857"/>
            <a:ext cx="1038224" cy="295894"/>
          </a:xfrm>
          <a:prstGeom prst="rect">
            <a:avLst/>
          </a:prstGeom>
          <a:noFill/>
        </p:spPr>
      </p:pic>
      <p:pic>
        <p:nvPicPr>
          <p:cNvPr id="9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0213" y="432001"/>
            <a:ext cx="820800" cy="82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1933" y="-11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 l="32571"/>
          <a:stretch>
            <a:fillRect/>
          </a:stretch>
        </p:blipFill>
        <p:spPr bwMode="auto">
          <a:xfrm>
            <a:off x="1358721" y="432001"/>
            <a:ext cx="1941967" cy="820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2000" y="6351857"/>
            <a:ext cx="1038224" cy="295894"/>
          </a:xfrm>
          <a:prstGeom prst="rect">
            <a:avLst/>
          </a:prstGeom>
          <a:noFill/>
        </p:spPr>
      </p:pic>
      <p:pic>
        <p:nvPicPr>
          <p:cNvPr id="19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0213" y="432001"/>
            <a:ext cx="820800" cy="820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 userDrawn="1"/>
        </p:nvSpPr>
        <p:spPr>
          <a:xfrm>
            <a:off x="651933" y="-11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 l="32571"/>
          <a:stretch>
            <a:fillRect/>
          </a:stretch>
        </p:blipFill>
        <p:spPr bwMode="auto">
          <a:xfrm>
            <a:off x="1358721" y="432001"/>
            <a:ext cx="1941967" cy="820800"/>
          </a:xfrm>
          <a:prstGeom prst="rect">
            <a:avLst/>
          </a:prstGeom>
          <a:noFill/>
        </p:spPr>
      </p:pic>
      <p:pic>
        <p:nvPicPr>
          <p:cNvPr id="25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32000" y="6351857"/>
            <a:ext cx="1038224" cy="295894"/>
          </a:xfrm>
          <a:prstGeom prst="rect">
            <a:avLst/>
          </a:prstGeom>
          <a:noFill/>
        </p:spPr>
      </p:pic>
      <p:pic>
        <p:nvPicPr>
          <p:cNvPr id="26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430213" y="432001"/>
            <a:ext cx="820800" cy="820800"/>
          </a:xfrm>
          <a:prstGeom prst="rect">
            <a:avLst/>
          </a:prstGeom>
          <a:noFill/>
        </p:spPr>
      </p:pic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Avito presentation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мбинированный слайд_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749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4749800"/>
            <a:ext cx="8261149" cy="98739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Char char="•"/>
              <a:defRPr sz="1800"/>
            </a:lvl1pPr>
            <a:lvl2pPr>
              <a:buFont typeface="Arial" pitchFamily="34" charset="0"/>
              <a:buChar char="•"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Second level text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группой иллюстраций _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7"/>
          <p:cNvSpPr>
            <a:spLocks noGrp="1"/>
          </p:cNvSpPr>
          <p:nvPr>
            <p:ph type="pic" sz="quarter" idx="20" hasCustomPrompt="1"/>
          </p:nvPr>
        </p:nvSpPr>
        <p:spPr>
          <a:xfrm>
            <a:off x="4656138" y="3722158"/>
            <a:ext cx="4037012" cy="201504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21" hasCustomPrompt="1"/>
          </p:nvPr>
        </p:nvSpPr>
        <p:spPr>
          <a:xfrm>
            <a:off x="432000" y="1512000"/>
            <a:ext cx="4037012" cy="4225198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22" hasCustomPrompt="1"/>
          </p:nvPr>
        </p:nvSpPr>
        <p:spPr>
          <a:xfrm>
            <a:off x="4667450" y="1512000"/>
            <a:ext cx="4037012" cy="2002725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9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6" name="Нижний колонтитул 2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8261150" cy="864000"/>
          </a:xfrm>
        </p:spPr>
        <p:txBody>
          <a:bodyPr lIns="0" tIns="0" rIns="0" anchor="ctr" anchorCtr="0"/>
          <a:lstStyle>
            <a:lvl1pPr>
              <a:defRPr baseline="0"/>
            </a:lvl1pPr>
          </a:lstStyle>
          <a:p>
            <a:r>
              <a:rPr lang="en-US" dirty="0"/>
              <a:t>Slide title written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группой иллюстраций _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432001"/>
            <a:ext cx="4025700" cy="2482650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8" hasCustomPrompt="1"/>
          </p:nvPr>
        </p:nvSpPr>
        <p:spPr>
          <a:xfrm>
            <a:off x="4656138" y="432001"/>
            <a:ext cx="4037011" cy="2482650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21" name="Рисунок 7"/>
          <p:cNvSpPr>
            <a:spLocks noGrp="1"/>
          </p:cNvSpPr>
          <p:nvPr>
            <p:ph type="pic" sz="quarter" idx="19" hasCustomPrompt="1"/>
          </p:nvPr>
        </p:nvSpPr>
        <p:spPr>
          <a:xfrm>
            <a:off x="420688" y="3114675"/>
            <a:ext cx="4037012" cy="2622523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22" name="Рисунок 7"/>
          <p:cNvSpPr>
            <a:spLocks noGrp="1"/>
          </p:cNvSpPr>
          <p:nvPr>
            <p:ph type="pic" sz="quarter" idx="20" hasCustomPrompt="1"/>
          </p:nvPr>
        </p:nvSpPr>
        <p:spPr>
          <a:xfrm>
            <a:off x="4656138" y="3114675"/>
            <a:ext cx="4037012" cy="262252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AFF"/>
              </a:buClr>
              <a:buSzTx/>
              <a:buFont typeface="Arial" pitchFamily="34" charset="0"/>
              <a:buNone/>
              <a:tabLst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5" name="Нижний колонтитул 2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бинированный слайд_Вариант 4 (с примечанием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4358787"/>
            <a:ext cx="8261150" cy="1378411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Char char="•"/>
              <a:defRPr sz="1800"/>
            </a:lvl1pPr>
            <a:lvl2pPr>
              <a:buFont typeface="Arial" pitchFamily="34" charset="0"/>
              <a:buChar char="•"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Second level text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819525"/>
            <a:ext cx="4025700" cy="287908"/>
          </a:xfrm>
        </p:spPr>
        <p:txBody>
          <a:bodyPr lIns="0" anchor="t">
            <a:normAutofit/>
          </a:bodyPr>
          <a:lstStyle>
            <a:lvl1pPr marL="0" indent="0">
              <a:buNone/>
              <a:defRPr sz="900" baseline="0">
                <a:solidFill>
                  <a:srgbClr val="00AAFF"/>
                </a:solidFill>
              </a:defRPr>
            </a:lvl1pPr>
          </a:lstStyle>
          <a:p>
            <a:pPr lvl="0"/>
            <a:r>
              <a:rPr lang="ru-RU" dirty="0"/>
              <a:t>* </a:t>
            </a:r>
            <a:r>
              <a:rPr lang="en-US" dirty="0"/>
              <a:t>Note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4656138" y="3819525"/>
            <a:ext cx="4037012" cy="287908"/>
          </a:xfrm>
        </p:spPr>
        <p:txBody>
          <a:bodyPr lIns="0" anchor="t">
            <a:normAutofit/>
          </a:bodyPr>
          <a:lstStyle>
            <a:lvl1pPr marL="0" indent="0">
              <a:buNone/>
              <a:defRPr sz="900" baseline="0">
                <a:solidFill>
                  <a:srgbClr val="00AAFF"/>
                </a:solidFill>
              </a:defRPr>
            </a:lvl1pPr>
          </a:lstStyle>
          <a:p>
            <a:pPr lvl="0"/>
            <a:r>
              <a:rPr lang="ru-RU" dirty="0"/>
              <a:t>* </a:t>
            </a:r>
            <a:r>
              <a:rPr lang="en-US" dirty="0"/>
              <a:t>Note</a:t>
            </a:r>
            <a:endParaRPr lang="ru-RU" dirty="0"/>
          </a:p>
        </p:txBody>
      </p:sp>
      <p:sp>
        <p:nvSpPr>
          <p:cNvPr id="20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1512000"/>
            <a:ext cx="4025699" cy="2307525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21" name="Рисунок 7"/>
          <p:cNvSpPr>
            <a:spLocks noGrp="1"/>
          </p:cNvSpPr>
          <p:nvPr>
            <p:ph type="pic" sz="quarter" idx="18" hasCustomPrompt="1"/>
          </p:nvPr>
        </p:nvSpPr>
        <p:spPr>
          <a:xfrm>
            <a:off x="4656138" y="1512000"/>
            <a:ext cx="4037012" cy="2307525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4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8" name="Нижний колонтитул 2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  <p:sp>
        <p:nvSpPr>
          <p:cNvPr id="2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8261150" cy="864000"/>
          </a:xfrm>
        </p:spPr>
        <p:txBody>
          <a:bodyPr lIns="0" tIns="0" rIns="0" anchor="ctr" anchorCtr="0"/>
          <a:lstStyle>
            <a:lvl1pPr>
              <a:defRPr baseline="0"/>
            </a:lvl1pPr>
          </a:lstStyle>
          <a:p>
            <a:r>
              <a:rPr lang="en-US" dirty="0"/>
              <a:t>Slide title written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Комбинированный слайд_Вариант 4 (с примечанием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441213"/>
            <a:ext cx="8261150" cy="22959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Second level text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3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34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2739525"/>
            <a:ext cx="4025700" cy="287908"/>
          </a:xfrm>
        </p:spPr>
        <p:txBody>
          <a:bodyPr lIns="0" anchor="t">
            <a:normAutofit/>
          </a:bodyPr>
          <a:lstStyle>
            <a:lvl1pPr marL="0" indent="0">
              <a:buNone/>
              <a:defRPr sz="900" baseline="0">
                <a:solidFill>
                  <a:srgbClr val="00AAFF"/>
                </a:solidFill>
              </a:defRPr>
            </a:lvl1pPr>
          </a:lstStyle>
          <a:p>
            <a:pPr lvl="0"/>
            <a:r>
              <a:rPr lang="ru-RU" dirty="0"/>
              <a:t>* </a:t>
            </a:r>
            <a:r>
              <a:rPr lang="en-US" dirty="0"/>
              <a:t>Note</a:t>
            </a:r>
            <a:endParaRPr lang="ru-RU" dirty="0"/>
          </a:p>
        </p:txBody>
      </p:sp>
      <p:sp>
        <p:nvSpPr>
          <p:cNvPr id="35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4656138" y="2739525"/>
            <a:ext cx="4037012" cy="287908"/>
          </a:xfrm>
        </p:spPr>
        <p:txBody>
          <a:bodyPr lIns="0" anchor="t">
            <a:normAutofit/>
          </a:bodyPr>
          <a:lstStyle>
            <a:lvl1pPr marL="0" indent="0">
              <a:buNone/>
              <a:defRPr sz="900" baseline="0">
                <a:solidFill>
                  <a:srgbClr val="00AAFF"/>
                </a:solidFill>
              </a:defRPr>
            </a:lvl1pPr>
          </a:lstStyle>
          <a:p>
            <a:pPr lvl="0"/>
            <a:r>
              <a:rPr lang="ru-RU" dirty="0"/>
              <a:t>* </a:t>
            </a:r>
            <a:r>
              <a:rPr lang="en-US" dirty="0"/>
              <a:t>Note</a:t>
            </a:r>
            <a:endParaRPr lang="ru-RU" dirty="0"/>
          </a:p>
        </p:txBody>
      </p:sp>
      <p:sp>
        <p:nvSpPr>
          <p:cNvPr id="36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432000"/>
            <a:ext cx="4025699" cy="2307525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37" name="Рисунок 7"/>
          <p:cNvSpPr>
            <a:spLocks noGrp="1"/>
          </p:cNvSpPr>
          <p:nvPr>
            <p:ph type="pic" sz="quarter" idx="18" hasCustomPrompt="1"/>
          </p:nvPr>
        </p:nvSpPr>
        <p:spPr>
          <a:xfrm>
            <a:off x="4656138" y="432000"/>
            <a:ext cx="4037012" cy="2307525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4" name="Нижний колонтитул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бинированный слайд_Вариант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2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512000"/>
            <a:ext cx="8261150" cy="1697925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Char char="•"/>
              <a:defRPr sz="1800"/>
            </a:lvl1pPr>
            <a:lvl2pPr>
              <a:buFont typeface="Arial" pitchFamily="34" charset="0"/>
              <a:buChar char="•"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Second level text</a:t>
            </a:r>
            <a:endParaRPr lang="ru-RU" dirty="0"/>
          </a:p>
        </p:txBody>
      </p:sp>
      <p:sp>
        <p:nvSpPr>
          <p:cNvPr id="25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3429673"/>
            <a:ext cx="4025699" cy="2307525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26" name="Рисунок 7"/>
          <p:cNvSpPr>
            <a:spLocks noGrp="1"/>
          </p:cNvSpPr>
          <p:nvPr>
            <p:ph type="pic" sz="quarter" idx="18" hasCustomPrompt="1"/>
          </p:nvPr>
        </p:nvSpPr>
        <p:spPr>
          <a:xfrm>
            <a:off x="4656138" y="3429673"/>
            <a:ext cx="4037012" cy="2307525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8261150" cy="864000"/>
          </a:xfrm>
        </p:spPr>
        <p:txBody>
          <a:bodyPr lIns="0" tIns="0" rIns="0" anchor="ctr" anchorCtr="0"/>
          <a:lstStyle>
            <a:lvl1pPr>
              <a:defRPr baseline="0"/>
            </a:lvl1pPr>
          </a:lstStyle>
          <a:p>
            <a:r>
              <a:rPr lang="en-US" dirty="0"/>
              <a:t>Slide title written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иаграмма 10"/>
          <p:cNvSpPr>
            <a:spLocks noGrp="1"/>
          </p:cNvSpPr>
          <p:nvPr>
            <p:ph type="chart" sz="quarter" idx="14" hasCustomPrompt="1"/>
          </p:nvPr>
        </p:nvSpPr>
        <p:spPr>
          <a:xfrm>
            <a:off x="432000" y="1512001"/>
            <a:ext cx="8261150" cy="4225198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Chart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8261150" cy="864000"/>
          </a:xfrm>
        </p:spPr>
        <p:txBody>
          <a:bodyPr lIns="0" tIns="0" rIns="0" anchor="ctr" anchorCtr="0"/>
          <a:lstStyle>
            <a:lvl1pPr>
              <a:defRPr baseline="0"/>
            </a:lvl1pPr>
          </a:lstStyle>
          <a:p>
            <a:r>
              <a:rPr lang="en-US" dirty="0"/>
              <a:t>Slide title written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.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512001"/>
            <a:ext cx="3949500" cy="4225197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Second level text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39" name="Диаграмма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619296" y="1512001"/>
            <a:ext cx="4073853" cy="4225198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Chart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8261150" cy="864000"/>
          </a:xfrm>
        </p:spPr>
        <p:txBody>
          <a:bodyPr lIns="0" tIns="0" rIns="0" anchor="ctr" anchorCtr="0"/>
          <a:lstStyle>
            <a:lvl1pPr>
              <a:defRPr baseline="0"/>
            </a:lvl1pPr>
          </a:lstStyle>
          <a:p>
            <a:r>
              <a:rPr lang="en-US" dirty="0"/>
              <a:t>Slide title written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9" name="Таблица 11"/>
          <p:cNvSpPr>
            <a:spLocks noGrp="1"/>
          </p:cNvSpPr>
          <p:nvPr>
            <p:ph type="tbl" sz="quarter" idx="14" hasCustomPrompt="1"/>
          </p:nvPr>
        </p:nvSpPr>
        <p:spPr>
          <a:xfrm>
            <a:off x="432000" y="1512000"/>
            <a:ext cx="8261149" cy="4225198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Chart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8261150" cy="864000"/>
          </a:xfrm>
        </p:spPr>
        <p:txBody>
          <a:bodyPr lIns="0" tIns="0" rIns="0" anchor="ctr" anchorCtr="0"/>
          <a:lstStyle>
            <a:lvl1pPr>
              <a:defRPr baseline="0"/>
            </a:lvl1pPr>
          </a:lstStyle>
          <a:p>
            <a:r>
              <a:rPr lang="en-US" dirty="0"/>
              <a:t>Slide title written</a:t>
            </a:r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19300" y="6460882"/>
            <a:ext cx="6191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White Gardens Business Center, 7 </a:t>
            </a:r>
            <a:r>
              <a:rPr lang="en-US" sz="800" dirty="0" err="1">
                <a:solidFill>
                  <a:schemeClr val="bg2"/>
                </a:solidFill>
              </a:rPr>
              <a:t>Lesnaya</a:t>
            </a:r>
            <a:r>
              <a:rPr lang="en-US" sz="800" dirty="0">
                <a:solidFill>
                  <a:schemeClr val="bg2"/>
                </a:solidFill>
              </a:rPr>
              <a:t> street, Moscow, 125047,</a:t>
            </a:r>
            <a:r>
              <a:rPr lang="en-US" sz="800" baseline="0" dirty="0">
                <a:solidFill>
                  <a:schemeClr val="bg2"/>
                </a:solidFill>
              </a:rPr>
              <a:t> </a:t>
            </a:r>
            <a:r>
              <a:rPr lang="en-US" sz="800" dirty="0">
                <a:solidFill>
                  <a:schemeClr val="bg2"/>
                </a:solidFill>
              </a:rPr>
              <a:t>www.avito.ru</a:t>
            </a:r>
          </a:p>
        </p:txBody>
      </p:sp>
      <p:pic>
        <p:nvPicPr>
          <p:cNvPr id="10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2000" y="6351857"/>
            <a:ext cx="1038224" cy="2958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19300" y="6460882"/>
            <a:ext cx="6191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White Gardens Business Center, 7 </a:t>
            </a:r>
            <a:r>
              <a:rPr lang="en-US" sz="800" dirty="0" err="1">
                <a:solidFill>
                  <a:schemeClr val="bg2"/>
                </a:solidFill>
              </a:rPr>
              <a:t>Lesnaya</a:t>
            </a:r>
            <a:r>
              <a:rPr lang="en-US" sz="800" dirty="0">
                <a:solidFill>
                  <a:schemeClr val="bg2"/>
                </a:solidFill>
              </a:rPr>
              <a:t> street, Moscow, 125047,</a:t>
            </a:r>
            <a:r>
              <a:rPr lang="en-US" sz="800" baseline="0" dirty="0">
                <a:solidFill>
                  <a:schemeClr val="bg2"/>
                </a:solidFill>
              </a:rPr>
              <a:t> </a:t>
            </a:r>
            <a:r>
              <a:rPr lang="en-US" sz="800" dirty="0">
                <a:solidFill>
                  <a:schemeClr val="bg2"/>
                </a:solidFill>
              </a:rPr>
              <a:t>www.avito.ru</a:t>
            </a:r>
          </a:p>
        </p:txBody>
      </p:sp>
      <p:pic>
        <p:nvPicPr>
          <p:cNvPr id="12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2000" y="6351857"/>
            <a:ext cx="1038224" cy="2958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2000" y="2219325"/>
            <a:ext cx="8261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AAFF"/>
                </a:solidFill>
              </a:rPr>
              <a:t>Thank you for</a:t>
            </a:r>
            <a:br>
              <a:rPr lang="en-US" sz="5400" dirty="0">
                <a:solidFill>
                  <a:srgbClr val="00AAFF"/>
                </a:solidFill>
              </a:rPr>
            </a:br>
            <a:r>
              <a:rPr lang="en-US" sz="5400" dirty="0">
                <a:solidFill>
                  <a:srgbClr val="00AAFF"/>
                </a:solidFill>
              </a:rPr>
              <a:t>your attention!</a:t>
            </a:r>
            <a:endParaRPr lang="ru-RU" sz="5400" dirty="0">
              <a:solidFill>
                <a:srgbClr val="00AAFF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32000" y="6351857"/>
            <a:ext cx="1038224" cy="2958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0688" y="2771775"/>
            <a:ext cx="8272462" cy="19050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tabLst>
                <a:tab pos="4664075" algn="l"/>
              </a:tabLst>
              <a:defRPr sz="5400" baseline="0">
                <a:solidFill>
                  <a:srgbClr val="00AAFF"/>
                </a:solidFill>
              </a:defRPr>
            </a:lvl1pPr>
          </a:lstStyle>
          <a:p>
            <a:r>
              <a:rPr lang="en-US" dirty="0"/>
              <a:t>Presentation name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51933" y="-11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 l="32571"/>
          <a:stretch>
            <a:fillRect/>
          </a:stretch>
        </p:blipFill>
        <p:spPr bwMode="auto">
          <a:xfrm>
            <a:off x="1358721" y="432001"/>
            <a:ext cx="1941967" cy="820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2000" y="6351857"/>
            <a:ext cx="1038224" cy="295894"/>
          </a:xfrm>
          <a:prstGeom prst="rect">
            <a:avLst/>
          </a:prstGeom>
          <a:noFill/>
        </p:spPr>
      </p:pic>
      <p:pic>
        <p:nvPicPr>
          <p:cNvPr id="9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0213" y="432001"/>
            <a:ext cx="820800" cy="82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1933" y="-11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 l="32571"/>
          <a:stretch>
            <a:fillRect/>
          </a:stretch>
        </p:blipFill>
        <p:spPr bwMode="auto">
          <a:xfrm>
            <a:off x="1358721" y="432001"/>
            <a:ext cx="1941967" cy="820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2000" y="6351857"/>
            <a:ext cx="1038224" cy="295894"/>
          </a:xfrm>
          <a:prstGeom prst="rect">
            <a:avLst/>
          </a:prstGeom>
          <a:noFill/>
        </p:spPr>
      </p:pic>
      <p:pic>
        <p:nvPicPr>
          <p:cNvPr id="19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0213" y="432001"/>
            <a:ext cx="820800" cy="820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 userDrawn="1"/>
        </p:nvSpPr>
        <p:spPr>
          <a:xfrm>
            <a:off x="651933" y="-11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 l="32571"/>
          <a:stretch>
            <a:fillRect/>
          </a:stretch>
        </p:blipFill>
        <p:spPr bwMode="auto">
          <a:xfrm>
            <a:off x="1358721" y="432001"/>
            <a:ext cx="1941967" cy="820800"/>
          </a:xfrm>
          <a:prstGeom prst="rect">
            <a:avLst/>
          </a:prstGeom>
          <a:noFill/>
        </p:spPr>
      </p:pic>
      <p:pic>
        <p:nvPicPr>
          <p:cNvPr id="25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32000" y="6351857"/>
            <a:ext cx="1038224" cy="295894"/>
          </a:xfrm>
          <a:prstGeom prst="rect">
            <a:avLst/>
          </a:prstGeom>
          <a:noFill/>
        </p:spPr>
      </p:pic>
      <p:pic>
        <p:nvPicPr>
          <p:cNvPr id="26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430213" y="432001"/>
            <a:ext cx="820800" cy="820800"/>
          </a:xfrm>
          <a:prstGeom prst="rect">
            <a:avLst/>
          </a:prstGeom>
          <a:noFill/>
        </p:spPr>
      </p:pic>
      <p:sp>
        <p:nvSpPr>
          <p:cNvPr id="27" name="Нижний колонтитул 2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Avito presentation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17" name="Прямая соединительная линия 16"/>
            <p:cNvCxnSpPr/>
            <p:nvPr userDrawn="1"/>
          </p:nvCxnSpPr>
          <p:spPr>
            <a:xfrm>
              <a:off x="43200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 userDrawn="1"/>
          </p:nvCxnSpPr>
          <p:spPr>
            <a:xfrm>
              <a:off x="869315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0" y="432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 userDrawn="1"/>
          </p:nvCxnSpPr>
          <p:spPr>
            <a:xfrm>
              <a:off x="0" y="6642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0" y="1296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 userDrawn="1"/>
          </p:nvCxnSpPr>
          <p:spPr>
            <a:xfrm>
              <a:off x="0" y="1512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 userDrawn="1"/>
          </p:nvCxnSpPr>
          <p:spPr>
            <a:xfrm>
              <a:off x="0" y="616919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 userDrawn="1"/>
          </p:nvCxnSpPr>
          <p:spPr>
            <a:xfrm>
              <a:off x="0" y="573719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81025" y="1724025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</a:t>
            </a:r>
            <a:r>
              <a:rPr lang="en-US" baseline="0" dirty="0">
                <a:solidFill>
                  <a:schemeClr val="accent1"/>
                </a:solidFill>
              </a:rPr>
              <a:t> slide with grid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22" name="Прямая соединительная линия 21"/>
            <p:cNvCxnSpPr/>
            <p:nvPr userDrawn="1"/>
          </p:nvCxnSpPr>
          <p:spPr>
            <a:xfrm>
              <a:off x="43200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 userDrawn="1"/>
          </p:nvCxnSpPr>
          <p:spPr>
            <a:xfrm>
              <a:off x="869315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 userDrawn="1"/>
          </p:nvCxnSpPr>
          <p:spPr>
            <a:xfrm>
              <a:off x="0" y="432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 userDrawn="1"/>
          </p:nvCxnSpPr>
          <p:spPr>
            <a:xfrm>
              <a:off x="0" y="6642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 userDrawn="1"/>
          </p:nvCxnSpPr>
          <p:spPr>
            <a:xfrm>
              <a:off x="0" y="1296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 userDrawn="1"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 userDrawn="1"/>
          </p:nvCxnSpPr>
          <p:spPr>
            <a:xfrm>
              <a:off x="0" y="1512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0" y="616919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 userDrawn="1"/>
          </p:nvCxnSpPr>
          <p:spPr>
            <a:xfrm>
              <a:off x="0" y="573719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81025" y="1724025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</a:t>
            </a:r>
            <a:r>
              <a:rPr lang="en-US" baseline="0" dirty="0">
                <a:solidFill>
                  <a:schemeClr val="accent1"/>
                </a:solidFill>
              </a:rPr>
              <a:t> slide with grid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6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38" name="Прямая соединительная линия 37"/>
            <p:cNvCxnSpPr/>
            <p:nvPr userDrawn="1"/>
          </p:nvCxnSpPr>
          <p:spPr>
            <a:xfrm>
              <a:off x="43200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 userDrawn="1"/>
          </p:nvCxnSpPr>
          <p:spPr>
            <a:xfrm>
              <a:off x="8693150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 userDrawn="1"/>
          </p:nvCxnSpPr>
          <p:spPr>
            <a:xfrm>
              <a:off x="0" y="432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 userDrawn="1"/>
          </p:nvCxnSpPr>
          <p:spPr>
            <a:xfrm>
              <a:off x="0" y="6642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 userDrawn="1"/>
          </p:nvCxnSpPr>
          <p:spPr>
            <a:xfrm>
              <a:off x="0" y="1296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 userDrawn="1"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 userDrawn="1"/>
          </p:nvCxnSpPr>
          <p:spPr>
            <a:xfrm>
              <a:off x="0" y="15120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 userDrawn="1"/>
          </p:nvCxnSpPr>
          <p:spPr>
            <a:xfrm>
              <a:off x="0" y="616919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 userDrawn="1"/>
          </p:nvCxnSpPr>
          <p:spPr>
            <a:xfrm>
              <a:off x="0" y="573719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 userDrawn="1"/>
        </p:nvSpPr>
        <p:spPr>
          <a:xfrm>
            <a:off x="581025" y="1724025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</a:t>
            </a:r>
            <a:r>
              <a:rPr lang="en-US" baseline="0" dirty="0">
                <a:solidFill>
                  <a:schemeClr val="accent1"/>
                </a:solidFill>
              </a:rPr>
              <a:t> slide with grid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раздела _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257063" y="509286"/>
            <a:ext cx="6886937" cy="6348714"/>
          </a:xfrm>
          <a:noFill/>
        </p:spPr>
        <p:txBody>
          <a:bodyPr>
            <a:normAutofit/>
          </a:bodyPr>
          <a:lstStyle>
            <a:lvl1pPr algn="ctr">
              <a:defRPr/>
            </a:lvl1pPr>
            <a:lvl7pPr marL="896938" indent="-177800" algn="ctr">
              <a:buNone/>
              <a:defRPr sz="1600" baseline="0"/>
            </a:lvl7pPr>
          </a:lstStyle>
          <a:p>
            <a:pPr lvl="6"/>
            <a:r>
              <a:rPr lang="en-US" dirty="0"/>
              <a:t>Click on icon to insert picture and send to back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0688" y="2409825"/>
            <a:ext cx="4093439" cy="19050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tabLst>
                <a:tab pos="4664075" algn="l"/>
              </a:tabLst>
              <a:defRPr sz="5400" baseline="0">
                <a:solidFill>
                  <a:srgbClr val="00AAFF"/>
                </a:solidFill>
              </a:defRPr>
            </a:lvl1pPr>
          </a:lstStyle>
          <a:p>
            <a:r>
              <a:rPr lang="en-US" dirty="0"/>
              <a:t>#Tag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 раздела _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 flipV="1">
            <a:off x="0" y="0"/>
            <a:ext cx="9144000" cy="6169198"/>
          </a:xfrm>
          <a:prstGeom prst="rect">
            <a:avLst/>
          </a:prstGeom>
          <a:solidFill>
            <a:srgbClr val="00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0688" y="2771775"/>
            <a:ext cx="8272462" cy="1905000"/>
          </a:xfrm>
        </p:spPr>
        <p:txBody>
          <a:bodyPr lIns="0" tIns="0" rIns="0" bIns="0" anchor="t">
            <a:noAutofit/>
          </a:bodyPr>
          <a:lstStyle>
            <a:lvl1pPr marL="0" indent="0">
              <a:tabLst>
                <a:tab pos="4664075" algn="l"/>
              </a:tabLst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</a:t>
            </a:r>
            <a:br>
              <a:rPr lang="en-US" dirty="0"/>
            </a:br>
            <a:r>
              <a:rPr lang="en-US" dirty="0"/>
              <a:t>written in two lines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1933" y="-11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0213" y="432001"/>
            <a:ext cx="820800" cy="820800"/>
          </a:xfrm>
          <a:prstGeom prst="rect">
            <a:avLst/>
          </a:prstGeom>
          <a:noFill/>
        </p:spPr>
      </p:pic>
      <p:sp>
        <p:nvSpPr>
          <p:cNvPr id="13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676775"/>
            <a:ext cx="8261350" cy="809625"/>
          </a:xfrm>
        </p:spPr>
        <p:txBody>
          <a:bodyPr lIns="0" tIns="0" rIns="0" bIns="0">
            <a:noAutofit/>
          </a:bodyPr>
          <a:lstStyle>
            <a:lvl1pPr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pic>
        <p:nvPicPr>
          <p:cNvPr id="16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2000" y="6351857"/>
            <a:ext cx="1038224" cy="295893"/>
          </a:xfrm>
          <a:prstGeom prst="rect">
            <a:avLst/>
          </a:prstGeom>
          <a:noFill/>
        </p:spPr>
      </p:pic>
      <p:sp>
        <p:nvSpPr>
          <p:cNvPr id="28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933" y="-11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0213" y="432001"/>
            <a:ext cx="820800" cy="820800"/>
          </a:xfrm>
          <a:prstGeom prst="rect">
            <a:avLst/>
          </a:prstGeom>
          <a:noFill/>
        </p:spPr>
      </p:pic>
      <p:pic>
        <p:nvPicPr>
          <p:cNvPr id="19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2000" y="6351857"/>
            <a:ext cx="1038224" cy="295893"/>
          </a:xfrm>
          <a:prstGeom prst="rect">
            <a:avLst/>
          </a:prstGeom>
          <a:noFill/>
        </p:spPr>
      </p:pic>
      <p:sp>
        <p:nvSpPr>
          <p:cNvPr id="20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51933" y="-11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30213" y="432001"/>
            <a:ext cx="820800" cy="820800"/>
          </a:xfrm>
          <a:prstGeom prst="rect">
            <a:avLst/>
          </a:prstGeom>
          <a:noFill/>
        </p:spPr>
      </p:pic>
      <p:pic>
        <p:nvPicPr>
          <p:cNvPr id="25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32000" y="6351857"/>
            <a:ext cx="1038224" cy="295893"/>
          </a:xfrm>
          <a:prstGeom prst="rect">
            <a:avLst/>
          </a:prstGeom>
          <a:noFill/>
        </p:spPr>
      </p:pic>
      <p:sp>
        <p:nvSpPr>
          <p:cNvPr id="26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Avito presentation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 раздела _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0213" y="432001"/>
            <a:ext cx="820800" cy="820800"/>
          </a:xfrm>
          <a:prstGeom prst="rect">
            <a:avLst/>
          </a:prstGeom>
          <a:noFill/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0688" y="2771775"/>
            <a:ext cx="8272462" cy="19050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tabLst>
                <a:tab pos="4664075" algn="l"/>
              </a:tabLst>
              <a:defRPr sz="5400" baseline="0">
                <a:solidFill>
                  <a:srgbClr val="00AAFF"/>
                </a:solidFill>
              </a:defRPr>
            </a:lvl1pPr>
          </a:lstStyle>
          <a:p>
            <a:r>
              <a:rPr lang="en-US" dirty="0"/>
              <a:t>Very important thesis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8261150" cy="4225198"/>
          </a:xfrm>
        </p:spPr>
        <p:txBody>
          <a:bodyPr lIns="0" anchor="t" anchorCtr="0"/>
          <a:lstStyle>
            <a:lvl1pPr>
              <a:lnSpc>
                <a:spcPct val="150000"/>
              </a:lnSpc>
              <a:spcBef>
                <a:spcPts val="550"/>
              </a:spcBef>
              <a:defRPr/>
            </a:lvl1pPr>
            <a:lvl2pPr>
              <a:lnSpc>
                <a:spcPct val="150000"/>
              </a:lnSpc>
              <a:spcBef>
                <a:spcPts val="550"/>
              </a:spcBef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Second level text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8261150" cy="864000"/>
          </a:xfrm>
        </p:spPr>
        <p:txBody>
          <a:bodyPr lIns="0" tIns="0" rIns="0" anchor="ctr" anchorCtr="0"/>
          <a:lstStyle>
            <a:lvl1pPr>
              <a:defRPr baseline="0"/>
            </a:lvl1pPr>
          </a:lstStyle>
          <a:p>
            <a:r>
              <a:rPr lang="en-US" dirty="0"/>
              <a:t>Slide title written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1" name="Нижний колонтитул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.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987600" cy="4225199"/>
          </a:xfrm>
        </p:spPr>
        <p:txBody>
          <a:bodyPr lIns="0" rIns="270000"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Second level text</a:t>
            </a:r>
            <a:endParaRPr lang="ru-RU" dirty="0"/>
          </a:p>
        </p:txBody>
      </p:sp>
      <p:sp>
        <p:nvSpPr>
          <p:cNvPr id="17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4622800" y="1512001"/>
            <a:ext cx="4070350" cy="4225198"/>
          </a:xfrm>
        </p:spPr>
        <p:txBody>
          <a:bodyPr lIns="270000"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Second level text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3" name="Нижний колонтитул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8261150" cy="864000"/>
          </a:xfrm>
        </p:spPr>
        <p:txBody>
          <a:bodyPr lIns="0" tIns="0" rIns="0" anchor="ctr" anchorCtr="0"/>
          <a:lstStyle>
            <a:lvl1pPr>
              <a:defRPr baseline="0"/>
            </a:lvl1pPr>
          </a:lstStyle>
          <a:p>
            <a:r>
              <a:rPr lang="en-US" dirty="0"/>
              <a:t>Slide title written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рупной иллюст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16610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n-US" dirty="0"/>
              <a:t>Slide with </a:t>
            </a:r>
            <a:r>
              <a:rPr lang="en-US" dirty="0" err="1"/>
              <a:t>fullscreen</a:t>
            </a:r>
            <a:r>
              <a:rPr lang="en-US" dirty="0"/>
              <a:t> picture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1" name="Нижний колонтитул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бинированный слайд_Вариант 6 (с примечанием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7"/>
          <p:cNvSpPr>
            <a:spLocks noGrp="1"/>
          </p:cNvSpPr>
          <p:nvPr>
            <p:ph type="pic" sz="quarter" idx="15"/>
          </p:nvPr>
        </p:nvSpPr>
        <p:spPr>
          <a:xfrm>
            <a:off x="4619297" y="1512001"/>
            <a:ext cx="4073853" cy="422519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512001"/>
            <a:ext cx="4187297" cy="4225198"/>
          </a:xfrm>
        </p:spPr>
        <p:txBody>
          <a:bodyPr lIns="0" rIns="270000" anchor="t" anchorCtr="0"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Second level text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9300" y="6460882"/>
            <a:ext cx="4676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Strictly Confidential</a:t>
            </a:r>
            <a:endParaRPr lang="ru-RU" sz="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2" descr="\\Project\identity\AVITO.RU\4_Product\ BrandBook\WORKING FILES\SOCIAL NETWORK AVATARS AND COVERS\PNG_FUL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 userDrawn="1"/>
        </p:nvSpPr>
        <p:spPr>
          <a:xfrm>
            <a:off x="0" y="6169198"/>
            <a:ext cx="9144000" cy="688802"/>
          </a:xfrm>
          <a:prstGeom prst="rect">
            <a:avLst/>
          </a:prstGeom>
          <a:solidFill>
            <a:srgbClr val="C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4"/>
          <p:cNvSpPr txBox="1">
            <a:spLocks/>
          </p:cNvSpPr>
          <p:nvPr userDrawn="1"/>
        </p:nvSpPr>
        <p:spPr>
          <a:xfrm>
            <a:off x="8333150" y="6473427"/>
            <a:ext cx="360000" cy="1640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AA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AA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" descr="\\Project\identity\AVITO.RU\4_Product\ BrandBook\WORKING FILES\SOCIAL NETWORK AVATARS AND COVERS\PNG_FULL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2000" y="6351857"/>
            <a:ext cx="1038225" cy="295894"/>
          </a:xfrm>
          <a:prstGeom prst="rect">
            <a:avLst/>
          </a:prstGeom>
          <a:noFill/>
        </p:spPr>
      </p:pic>
      <p:sp>
        <p:nvSpPr>
          <p:cNvPr id="24" name="Нижний колонтитул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Avito presentation</a:t>
            </a:r>
            <a:endParaRPr lang="ru-RU" dirty="0"/>
          </a:p>
        </p:txBody>
      </p:sp>
      <p:sp>
        <p:nvSpPr>
          <p:cNvPr id="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8261150" cy="864000"/>
          </a:xfrm>
        </p:spPr>
        <p:txBody>
          <a:bodyPr lIns="0" tIns="0" rIns="0" anchor="ctr" anchorCtr="0"/>
          <a:lstStyle>
            <a:lvl1pPr>
              <a:defRPr baseline="0"/>
            </a:lvl1pPr>
          </a:lstStyle>
          <a:p>
            <a:r>
              <a:rPr lang="en-US" dirty="0"/>
              <a:t>Slide title written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7" y="406400"/>
            <a:ext cx="8272463" cy="946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/>
              <a:t>Образец заголовка слайда не более двух строк строчными буквами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687" y="1359434"/>
            <a:ext cx="8272463" cy="5041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Second level text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00225" y="6400799"/>
            <a:ext cx="28956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Avito presentation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30" r:id="rId2"/>
    <p:sldLayoutId id="2147483690" r:id="rId3"/>
    <p:sldLayoutId id="2147483691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0" kern="1200">
          <a:solidFill>
            <a:srgbClr val="00AAFF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50000"/>
        </a:lnSpc>
        <a:spcBef>
          <a:spcPts val="550"/>
        </a:spcBef>
        <a:buClr>
          <a:srgbClr val="00AAFF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6700" algn="l" defTabSz="914400" rtl="0" eaLnBrk="1" latinLnBrk="0" hangingPunct="1">
        <a:lnSpc>
          <a:spcPct val="150000"/>
        </a:lnSpc>
        <a:spcBef>
          <a:spcPts val="550"/>
        </a:spcBef>
        <a:buClr>
          <a:srgbClr val="00AAFF"/>
        </a:buClr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01700" indent="-177800" algn="l" defTabSz="914400" rtl="0" eaLnBrk="1" latinLnBrk="0" hangingPunct="1">
        <a:spcBef>
          <a:spcPct val="20000"/>
        </a:spcBef>
        <a:buClr>
          <a:srgbClr val="00AAF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77800" algn="l" defTabSz="914400" rtl="0" eaLnBrk="1" latinLnBrk="0" hangingPunct="1">
        <a:spcBef>
          <a:spcPct val="20000"/>
        </a:spcBef>
        <a:buClr>
          <a:srgbClr val="00AAFF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spcBef>
          <a:spcPct val="20000"/>
        </a:spcBef>
        <a:buClr>
          <a:srgbClr val="00AAFF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d.com/document/345408576/CraigslistVRadpad-Judgme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4025" y="1733549"/>
            <a:ext cx="8319861" cy="2119994"/>
          </a:xfrm>
        </p:spPr>
        <p:txBody>
          <a:bodyPr/>
          <a:lstStyle/>
          <a:p>
            <a:pPr algn="ctr"/>
            <a:r>
              <a:rPr lang="ru-RU" sz="3600" b="1" dirty="0"/>
              <a:t>Практика интернет-сервисов по защите пользовательского контента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54025" y="4464503"/>
            <a:ext cx="8483600" cy="1247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>                                        Татьяна Войтас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                                        Заместитель директора по правовым вопросам 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                                        Авито</a:t>
            </a: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100" dirty="0"/>
              <a:t>23 АПРЕЛЯ 2019</a:t>
            </a:r>
          </a:p>
        </p:txBody>
      </p:sp>
    </p:spTree>
    <p:extLst>
      <p:ext uri="{BB962C8B-B14F-4D97-AF65-F5344CB8AC3E}">
        <p14:creationId xmlns:p14="http://schemas.microsoft.com/office/powerpoint/2010/main" val="163938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9861" y="141968"/>
            <a:ext cx="8189036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СМЕЖНОЕ ПРАВО НА БАЗУ ДАННЫХ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34817" y="796325"/>
            <a:ext cx="8588085" cy="4950759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001271" y="114527"/>
            <a:ext cx="8569841" cy="5179971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297" y="796325"/>
            <a:ext cx="823595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  <a:p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0" y="3256577"/>
            <a:ext cx="4585654" cy="25897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79" y="928064"/>
            <a:ext cx="6886705" cy="1654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373" y="2431071"/>
            <a:ext cx="4658628" cy="251796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39990" y="882501"/>
            <a:ext cx="6763454" cy="7152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379" y="5184421"/>
            <a:ext cx="4899259" cy="7152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18472" y="4382996"/>
            <a:ext cx="4594844" cy="7152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5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4518" y="183545"/>
            <a:ext cx="8189036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ИСПОЛЬЗОВАНИЕ ТОВАРНЫХ ЗНАКОВ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5469" y="1190158"/>
            <a:ext cx="8588085" cy="4950759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99730" y="882501"/>
            <a:ext cx="8569841" cy="5179971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601" y="796325"/>
            <a:ext cx="823595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47" y="1278691"/>
            <a:ext cx="8043914" cy="43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4518" y="402492"/>
            <a:ext cx="8189036" cy="612780"/>
          </a:xfrm>
        </p:spPr>
        <p:txBody>
          <a:bodyPr>
            <a:noAutofit/>
          </a:bodyPr>
          <a:lstStyle/>
          <a:p>
            <a:endParaRPr lang="ru-RU" sz="2000" b="1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5469" y="1190159"/>
            <a:ext cx="8588085" cy="612780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55469" y="1267160"/>
            <a:ext cx="8588085" cy="4873757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800"/>
              </a:spcBef>
              <a:spcAft>
                <a:spcPts val="800"/>
              </a:spcAft>
            </a:pP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5" y="306956"/>
            <a:ext cx="2787015" cy="184340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3" y="2306860"/>
            <a:ext cx="2809240" cy="183705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3" y="4281617"/>
            <a:ext cx="2740660" cy="18459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511" y="217524"/>
            <a:ext cx="4143687" cy="59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7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4518" y="183545"/>
            <a:ext cx="8189036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ИСПОЛЬЗОВАНИЕ ТОВАРНЫХ ЗНАКОВ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5469" y="1190158"/>
            <a:ext cx="8588085" cy="4950759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99730" y="928569"/>
            <a:ext cx="8569841" cy="5179971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4518" y="1139013"/>
            <a:ext cx="8235953" cy="11085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создается ли смешение (ст.14.6 Закона о защите конкуренции)?</a:t>
            </a:r>
          </a:p>
          <a:p>
            <a:endParaRPr lang="ru-RU" dirty="0"/>
          </a:p>
          <a:p>
            <a:r>
              <a:rPr lang="ru-RU" i="1" dirty="0"/>
              <a:t>Разъяснения ФАС по разграничению статей 14.2. и 14.6 Закона о защите конкуренции от 22.08.2018 № АД/66643/18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использование товарных знаков само по себе является актом недобросовестной конкуренции, нарушающим ст. 14.8 Закона о защите конкуренции, поскольку:</a:t>
            </a:r>
          </a:p>
          <a:p>
            <a:endParaRPr lang="ru-RU" dirty="0"/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Циан и Авито – конкуренты;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использование товарных знаков было совершено в рамках действий, направленных на получение преимуществ при осуществлении предпринимательской деятельности;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600" dirty="0"/>
              <a:t>действия Циан в части незаконного использования товарных знаков противоречат ГК РФ и могут причинить убытки Авито.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ru-RU" i="1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ru-RU" i="1" dirty="0"/>
              <a:t>Решение ФАС РФ от 10.05.2018 по делу N 1-14-137/00-08-17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Суд. практика</a:t>
            </a:r>
          </a:p>
          <a:p>
            <a:r>
              <a:rPr lang="ru-RU" i="1" dirty="0"/>
              <a:t>Разъяснение ФАС</a:t>
            </a:r>
          </a:p>
          <a:p>
            <a:r>
              <a:rPr lang="ru-RU" i="1" dirty="0"/>
              <a:t>Парижская конвенция</a:t>
            </a:r>
          </a:p>
          <a:p>
            <a:endParaRPr lang="ru-RU" i="1" dirty="0"/>
          </a:p>
          <a:p>
            <a:r>
              <a:rPr lang="ru-RU" i="1" dirty="0" err="1"/>
              <a:t>Скрин</a:t>
            </a: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0116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958" y="317497"/>
            <a:ext cx="8361060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ЗАРУБЕЖНАЯ ПРАКТИКА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833" y="1049154"/>
            <a:ext cx="8527311" cy="4822257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</a:rPr>
              <a:t>Craiglist Inc. v. </a:t>
            </a:r>
            <a:r>
              <a:rPr lang="en-US" sz="1800" b="1" dirty="0" err="1">
                <a:solidFill>
                  <a:schemeClr val="tx1"/>
                </a:solidFill>
              </a:rPr>
              <a:t>Instamotor</a:t>
            </a:r>
            <a:r>
              <a:rPr lang="en-US" sz="1800" b="1" dirty="0">
                <a:solidFill>
                  <a:schemeClr val="tx1"/>
                </a:solidFill>
              </a:rPr>
              <a:t> Inc. </a:t>
            </a:r>
            <a:r>
              <a:rPr lang="en-US" sz="1800" dirty="0">
                <a:solidFill>
                  <a:schemeClr val="tx1"/>
                </a:solidFill>
              </a:rPr>
              <a:t>No. 17-02449 (Stipulated Judgment and Permanent Injunction Aug. 3, 2017)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$31M </a:t>
            </a:r>
            <a:r>
              <a:rPr lang="ru-RU" sz="1800" dirty="0">
                <a:solidFill>
                  <a:schemeClr val="tx1"/>
                </a:solidFill>
              </a:rPr>
              <a:t>возмещение</a:t>
            </a:r>
            <a:endParaRPr lang="en-US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  <a:hlinkClick r:id="rId3"/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Craiglist Inc. v. </a:t>
            </a:r>
            <a:r>
              <a:rPr lang="en-US" sz="1800" b="1" dirty="0" err="1">
                <a:solidFill>
                  <a:schemeClr val="tx1"/>
                </a:solidFill>
              </a:rPr>
              <a:t>RadPad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Inc. No. 16-01856 (N.D. Cal. Apr. 13, 2017)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$60</a:t>
            </a:r>
            <a:r>
              <a:rPr lang="ru-RU" sz="1800" b="1" dirty="0">
                <a:solidFill>
                  <a:schemeClr val="tx1"/>
                </a:solidFill>
              </a:rPr>
              <a:t>М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сумма возмещение</a:t>
            </a:r>
            <a:endParaRPr lang="en-US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en-US" sz="1800" b="1" dirty="0" err="1">
                <a:solidFill>
                  <a:schemeClr val="tx1"/>
                </a:solidFill>
              </a:rPr>
              <a:t>Hantao</a:t>
            </a:r>
            <a:r>
              <a:rPr lang="en-US" sz="1800" b="1" dirty="0">
                <a:solidFill>
                  <a:schemeClr val="tx1"/>
                </a:solidFill>
              </a:rPr>
              <a:t> (Dianping.com) v. Baidu </a:t>
            </a:r>
            <a:r>
              <a:rPr lang="en-US" sz="1800" dirty="0">
                <a:solidFill>
                  <a:schemeClr val="tx1"/>
                </a:solidFill>
              </a:rPr>
              <a:t>ruling of the People’s Court in Shanghai’s </a:t>
            </a:r>
            <a:r>
              <a:rPr lang="en-US" sz="1800" dirty="0" err="1">
                <a:solidFill>
                  <a:schemeClr val="tx1"/>
                </a:solidFill>
              </a:rPr>
              <a:t>Pudong</a:t>
            </a:r>
            <a:r>
              <a:rPr lang="en-US" sz="1800" dirty="0">
                <a:solidFill>
                  <a:schemeClr val="tx1"/>
                </a:solidFill>
              </a:rPr>
              <a:t> New Area on 26 May 2016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eBay, Inc. v. Bidder’s Edge, Inc., </a:t>
            </a:r>
            <a:r>
              <a:rPr lang="en-US" sz="1800" dirty="0">
                <a:solidFill>
                  <a:schemeClr val="tx1"/>
                </a:solidFill>
              </a:rPr>
              <a:t>100 F. Supp. 2d 1058, 1069–70 (N.D. Cal. 2000)</a:t>
            </a:r>
            <a:r>
              <a:rPr lang="en-US" sz="1800" dirty="0"/>
              <a:t> </a:t>
            </a:r>
            <a:endParaRPr lang="ru-RU" sz="1800" dirty="0"/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37445" y="1191845"/>
            <a:ext cx="8588085" cy="4873757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800"/>
              </a:spcBef>
              <a:spcAft>
                <a:spcPts val="800"/>
              </a:spcAft>
            </a:pP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3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958" y="127449"/>
            <a:ext cx="8361060" cy="612780"/>
          </a:xfrm>
        </p:spPr>
        <p:txBody>
          <a:bodyPr>
            <a:noAutofit/>
          </a:bodyPr>
          <a:lstStyle/>
          <a:p>
            <a:r>
              <a:rPr lang="ru-RU" sz="2000" b="1" dirty="0"/>
              <a:t>  ДЕЛА в ФАС России:  </a:t>
            </a:r>
            <a:r>
              <a:rPr lang="ru-RU" sz="2000" b="1" dirty="0">
                <a:solidFill>
                  <a:srgbClr val="00B050"/>
                </a:solidFill>
              </a:rPr>
              <a:t>АВИТО </a:t>
            </a:r>
            <a:r>
              <a:rPr lang="en-US" sz="2000" b="1" dirty="0">
                <a:solidFill>
                  <a:srgbClr val="00B050"/>
                </a:solidFill>
              </a:rPr>
              <a:t>v. </a:t>
            </a:r>
            <a:r>
              <a:rPr lang="ru-RU" sz="2000" b="1" dirty="0">
                <a:solidFill>
                  <a:srgbClr val="00B050"/>
                </a:solidFill>
              </a:rPr>
              <a:t>ЦИАН </a:t>
            </a:r>
            <a:r>
              <a:rPr lang="en-US" sz="2000" b="1" dirty="0">
                <a:solidFill>
                  <a:srgbClr val="00B050"/>
                </a:solidFill>
              </a:rPr>
              <a:t>[</a:t>
            </a:r>
            <a:r>
              <a:rPr lang="ru-RU" sz="2000" b="1" dirty="0">
                <a:solidFill>
                  <a:srgbClr val="00B050"/>
                </a:solidFill>
              </a:rPr>
              <a:t>2018</a:t>
            </a:r>
            <a:r>
              <a:rPr lang="en-US" sz="2000" b="1" dirty="0">
                <a:solidFill>
                  <a:srgbClr val="00B050"/>
                </a:solidFill>
              </a:rPr>
              <a:t>] </a:t>
            </a:r>
            <a:br>
              <a:rPr lang="ru-RU" sz="2000" b="1" dirty="0"/>
            </a:br>
            <a:r>
              <a:rPr lang="ru-RU" sz="2000" b="1" dirty="0"/>
              <a:t>                                       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АВИТО 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v.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АВТО.РУ 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[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2019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]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833" y="903767"/>
            <a:ext cx="8527311" cy="5237150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/>
                </a:solidFill>
              </a:rPr>
              <a:t>Суть споров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>
                <a:solidFill>
                  <a:schemeClr val="tx1"/>
                </a:solidFill>
              </a:rPr>
              <a:t>Конкурирующие онлайн-</a:t>
            </a:r>
            <a:r>
              <a:rPr lang="ru-RU" sz="1600" dirty="0" err="1">
                <a:solidFill>
                  <a:schemeClr val="tx1"/>
                </a:solidFill>
              </a:rPr>
              <a:t>классифайды</a:t>
            </a:r>
            <a:r>
              <a:rPr lang="ru-RU" sz="1600" dirty="0">
                <a:solidFill>
                  <a:schemeClr val="tx1"/>
                </a:solidFill>
              </a:rPr>
              <a:t> копировали на свои тех. устройства базу данных объявлений АВИТО (вкл. персональные данные пользователей и фотографии), а затем публиковали объявления на своих ресурсах.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600" dirty="0">
                <a:solidFill>
                  <a:schemeClr val="tx1"/>
                </a:solidFill>
              </a:rPr>
              <a:t>АВТО.РУ перед публикацией обзванивал пользователей по номерам, указанным в объявлениях из скопированной базы.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ru-RU" sz="1800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Объявления (контент) </a:t>
            </a:r>
            <a:r>
              <a:rPr lang="ru-RU" sz="2000" dirty="0">
                <a:solidFill>
                  <a:schemeClr val="tx1"/>
                </a:solidFill>
              </a:rPr>
              <a:t>– главный актив онлайн-</a:t>
            </a:r>
            <a:r>
              <a:rPr lang="ru-RU" sz="2000" dirty="0" err="1">
                <a:solidFill>
                  <a:schemeClr val="tx1"/>
                </a:solidFill>
              </a:rPr>
              <a:t>классифайда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4283" y="3948461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" y="3712228"/>
            <a:ext cx="3391785" cy="2337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405" y="3439027"/>
            <a:ext cx="3568323" cy="22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958" y="181878"/>
            <a:ext cx="8361060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ДЕЛО АВИТО </a:t>
            </a:r>
            <a:r>
              <a:rPr lang="en-US" sz="2000" b="1" dirty="0"/>
              <a:t>v. </a:t>
            </a:r>
            <a:r>
              <a:rPr lang="ru-RU" sz="2000" b="1" dirty="0"/>
              <a:t>ЦИАН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833" y="794659"/>
            <a:ext cx="8527311" cy="5346258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 </a:t>
            </a:r>
            <a:endParaRPr lang="ru-RU" sz="16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04800" y="794658"/>
            <a:ext cx="8123522" cy="5220314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800"/>
              </a:spcBef>
              <a:spcAft>
                <a:spcPts val="800"/>
              </a:spcAft>
            </a:pP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44" y="4451"/>
            <a:ext cx="7977963" cy="61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6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4801" y="488269"/>
            <a:ext cx="8361060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РЕЗЮМЕ ПРАВОВОЙ ПОЗИЦИИ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833" y="794659"/>
            <a:ext cx="8527311" cy="5346258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84283" y="3948461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9070" y="1169330"/>
            <a:ext cx="772987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>
              <a:lnSpc>
                <a:spcPct val="150000"/>
              </a:lnSpc>
            </a:pPr>
            <a:r>
              <a:rPr lang="ru-RU" sz="2000" dirty="0"/>
              <a:t>Практика представляет собой так называемый </a:t>
            </a:r>
            <a:r>
              <a:rPr lang="ru-RU" sz="2000" i="1" u="sng" dirty="0" err="1"/>
              <a:t>фрирайдинг</a:t>
            </a:r>
            <a:r>
              <a:rPr lang="ru-RU" sz="2000" dirty="0"/>
              <a:t> (</a:t>
            </a:r>
            <a:r>
              <a:rPr lang="ru-RU" sz="2000" dirty="0" err="1"/>
              <a:t>free-riding</a:t>
            </a:r>
            <a:r>
              <a:rPr lang="ru-RU" sz="2000" dirty="0"/>
              <a:t>, или феномен «безбилетника»), то есть недобросовестное поведение для получения конкурентной выгоды, при котором один хозяйствующий субъект пользуется тем, за что заплатил другой. </a:t>
            </a:r>
            <a:r>
              <a:rPr lang="en-US" sz="2000" dirty="0"/>
              <a:t> </a:t>
            </a:r>
            <a:endParaRPr lang="ru-RU" sz="2000" dirty="0"/>
          </a:p>
          <a:p>
            <a:pPr algn="ctr">
              <a:lnSpc>
                <a:spcPct val="150000"/>
              </a:lnSpc>
            </a:pPr>
            <a:endParaRPr lang="ru-RU" sz="2000" dirty="0"/>
          </a:p>
          <a:p>
            <a:pPr algn="ctr">
              <a:lnSpc>
                <a:spcPct val="150000"/>
              </a:lnSpc>
            </a:pPr>
            <a:r>
              <a:rPr lang="ru-RU" sz="2000" dirty="0"/>
              <a:t>Ст. 14.8 Закона о недобросовестной конкуренции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92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9185" y="14541"/>
            <a:ext cx="8189036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НДК: ЭЛЕМЕНТЫ ДОКАЗЫВАНИЯ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5469" y="1190158"/>
            <a:ext cx="8588085" cy="4950759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40242" y="510363"/>
            <a:ext cx="8729329" cy="5630554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800" b="1" dirty="0">
                <a:solidFill>
                  <a:schemeClr val="tx1"/>
                </a:solidFill>
              </a:rPr>
              <a:t>1. Фактические обстоятельства</a:t>
            </a:r>
            <a:endParaRPr lang="en-US" sz="1800" b="1" dirty="0">
              <a:solidFill>
                <a:schemeClr val="tx1"/>
              </a:solidFill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ru-RU" sz="16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800" b="1" dirty="0">
                <a:solidFill>
                  <a:schemeClr val="tx1"/>
                </a:solidFill>
              </a:rPr>
              <a:t>2. </a:t>
            </a:r>
            <a:r>
              <a:rPr lang="ru-RU" sz="1800" b="1" dirty="0">
                <a:solidFill>
                  <a:schemeClr val="tx1"/>
                </a:solidFill>
              </a:rPr>
              <a:t>АВИТО и ЦИАН/АВТО.РУ – конкуренты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600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800" b="1" dirty="0">
                <a:solidFill>
                  <a:schemeClr val="tx1"/>
                </a:solidFill>
              </a:rPr>
              <a:t>3. Действия ЦИАН/АВТО.РУ направлены на получение преимуществ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Сокращение времени и издержек на создание БД объявлений, аналогичного продукта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Перераспределение аудитории от АВИТО в пользу ЦИАН/АВТО.РУ (сетевые эффекты)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Прямая и косвенная монетизация за счет объявлений с АВИТО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Объем преимуществ – масштабы копирования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6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800" b="1" dirty="0">
                <a:solidFill>
                  <a:schemeClr val="tx1"/>
                </a:solidFill>
              </a:rPr>
              <a:t>4. Действия ЦИАН/АВТО.РУ противоречат закону, деловой практике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Нарушение закона о </a:t>
            </a:r>
            <a:r>
              <a:rPr lang="ru-RU" sz="1600" b="1" dirty="0">
                <a:solidFill>
                  <a:schemeClr val="tx1"/>
                </a:solidFill>
              </a:rPr>
              <a:t>рекламе</a:t>
            </a:r>
            <a:r>
              <a:rPr lang="ru-RU" sz="1600" dirty="0">
                <a:solidFill>
                  <a:schemeClr val="tx1"/>
                </a:solidFill>
              </a:rPr>
              <a:t> (?)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Нарушение закона о </a:t>
            </a:r>
            <a:r>
              <a:rPr lang="ru-RU" sz="1600" b="1" dirty="0">
                <a:solidFill>
                  <a:schemeClr val="tx1"/>
                </a:solidFill>
              </a:rPr>
              <a:t>персональных данных </a:t>
            </a:r>
            <a:r>
              <a:rPr lang="ru-RU" sz="1600" dirty="0">
                <a:solidFill>
                  <a:schemeClr val="tx1"/>
                </a:solidFill>
              </a:rPr>
              <a:t>(?)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Нарушение исключительного смежного права на </a:t>
            </a:r>
            <a:r>
              <a:rPr lang="ru-RU" sz="1600" b="1" dirty="0">
                <a:solidFill>
                  <a:schemeClr val="tx1"/>
                </a:solidFill>
              </a:rPr>
              <a:t>базу данных </a:t>
            </a:r>
            <a:r>
              <a:rPr lang="ru-RU" sz="1600" dirty="0">
                <a:solidFill>
                  <a:schemeClr val="tx1"/>
                </a:solidFill>
              </a:rPr>
              <a:t>объявлений (?)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Нарушение исключительного права на </a:t>
            </a:r>
            <a:r>
              <a:rPr lang="ru-RU" sz="1600" b="1" dirty="0">
                <a:solidFill>
                  <a:schemeClr val="tx1"/>
                </a:solidFill>
              </a:rPr>
              <a:t>товарные знаки </a:t>
            </a:r>
            <a:r>
              <a:rPr lang="ru-RU" sz="1600" dirty="0">
                <a:solidFill>
                  <a:schemeClr val="tx1"/>
                </a:solidFill>
              </a:rPr>
              <a:t>(?)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</a:rPr>
              <a:t>Нарушение </a:t>
            </a:r>
            <a:r>
              <a:rPr lang="ru-RU" sz="1600" b="1" dirty="0">
                <a:solidFill>
                  <a:schemeClr val="tx1"/>
                </a:solidFill>
              </a:rPr>
              <a:t>правил Авито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u-RU" sz="1600" b="1" dirty="0">
                <a:solidFill>
                  <a:schemeClr val="tx1"/>
                </a:solidFill>
              </a:rPr>
              <a:t>практики делового оборота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ru-RU" sz="1600" b="1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800" b="1" dirty="0">
                <a:solidFill>
                  <a:schemeClr val="tx1"/>
                </a:solidFill>
              </a:rPr>
              <a:t>5. Действия ЦИАН/АВТО.РУ могут причинить убытки и вред деловой репутации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5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4518" y="183545"/>
            <a:ext cx="8189036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АКТУАЛЬНЫЕ ПРАВОВЫЕ ВОПРОСЫ 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5469" y="1190158"/>
            <a:ext cx="8588085" cy="4950759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99730" y="882501"/>
            <a:ext cx="8569841" cy="5179971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601" y="796325"/>
            <a:ext cx="8235953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Что такое </a:t>
            </a:r>
            <a:r>
              <a:rPr lang="ru-RU" b="1" dirty="0"/>
              <a:t>объявление</a:t>
            </a:r>
            <a:r>
              <a:rPr lang="ru-RU" dirty="0"/>
              <a:t> и кому оно «принадлежит»?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Можно ли использовать </a:t>
            </a:r>
            <a:r>
              <a:rPr lang="ru-RU" b="1" dirty="0"/>
              <a:t>общедоступные данные безотносительно цели</a:t>
            </a:r>
            <a:r>
              <a:rPr lang="ru-RU" dirty="0"/>
              <a:t>, для которых пользователь разместил их в открытом доступе?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Вправе ли владелец сайта – организатор создания </a:t>
            </a:r>
            <a:r>
              <a:rPr lang="ru-RU" dirty="0" err="1"/>
              <a:t>интернет-ресурса</a:t>
            </a:r>
            <a:r>
              <a:rPr lang="ru-RU" dirty="0"/>
              <a:t>, агрегирующего пользовательский контент, </a:t>
            </a:r>
            <a:r>
              <a:rPr lang="ru-RU" b="1" dirty="0"/>
              <a:t>ограничить доступ </a:t>
            </a:r>
            <a:r>
              <a:rPr lang="ru-RU" dirty="0"/>
              <a:t>третьих лиц к своему ресурсу и использованию контента?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Применима ли концепция защиты права на </a:t>
            </a:r>
            <a:r>
              <a:rPr lang="ru-RU" b="1" dirty="0"/>
              <a:t>базу данных</a:t>
            </a:r>
            <a:r>
              <a:rPr lang="ru-RU" dirty="0"/>
              <a:t>, в том числе в контексте ст. 14.5 Закона о защите конкуренции?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Использование товарных знаков, размещаемых на скопированном контенте – </a:t>
            </a:r>
            <a:r>
              <a:rPr lang="ru-RU" b="1" dirty="0"/>
              <a:t>создание смешения </a:t>
            </a:r>
            <a:r>
              <a:rPr lang="ru-RU" dirty="0"/>
              <a:t>по 14.6 Закона о защите конкуренции или </a:t>
            </a:r>
            <a:r>
              <a:rPr lang="ru-RU" b="1" dirty="0"/>
              <a:t>само по себе акт НДК </a:t>
            </a:r>
            <a:r>
              <a:rPr lang="ru-RU" dirty="0"/>
              <a:t>по 14.8 Закона о защите конкуренции?</a:t>
            </a:r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</p:txBody>
      </p:sp>
      <p:pic>
        <p:nvPicPr>
          <p:cNvPr id="1030" name="Picture 6" descr="https://ak1.picdn.net/shutterstock/videos/7183621/thumb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57" y="881812"/>
            <a:ext cx="968392" cy="3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3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4518" y="183545"/>
            <a:ext cx="8189036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СТАТУС ОБЪЯВЛЕНИЯ НА ОНЛАЙН КЛАССИФАЙДЕ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5469" y="1190158"/>
            <a:ext cx="8588085" cy="4950759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99730" y="882501"/>
            <a:ext cx="8569841" cy="5179971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601" y="796325"/>
            <a:ext cx="84619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Объявление - предложение пользователя (продавца товара</a:t>
            </a:r>
          </a:p>
          <a:p>
            <a:r>
              <a:rPr lang="ru-RU" dirty="0"/>
              <a:t>                              /работы /услуги), адресованное другим пользователям </a:t>
            </a:r>
          </a:p>
          <a:p>
            <a:r>
              <a:rPr lang="ru-RU" dirty="0"/>
              <a:t>                             (покупателям), т.е. </a:t>
            </a:r>
            <a:r>
              <a:rPr lang="ru-RU" i="1" dirty="0"/>
              <a:t>совокупность информации</a:t>
            </a:r>
            <a:r>
              <a:rPr lang="ru-RU" dirty="0"/>
              <a:t>, которая в </a:t>
            </a:r>
          </a:p>
          <a:p>
            <a:r>
              <a:rPr lang="ru-RU" dirty="0"/>
              <a:t>                             том числе может включать РИД (например, фотографии) </a:t>
            </a:r>
          </a:p>
          <a:p>
            <a:r>
              <a:rPr lang="ru-RU" dirty="0"/>
              <a:t>                                                          </a:t>
            </a:r>
          </a:p>
          <a:p>
            <a:r>
              <a:rPr lang="ru-RU" dirty="0"/>
              <a:t>                             Объявление как </a:t>
            </a:r>
            <a:r>
              <a:rPr lang="ru-RU" i="1" dirty="0"/>
              <a:t>совокупность информации </a:t>
            </a:r>
            <a:r>
              <a:rPr lang="ru-RU" dirty="0"/>
              <a:t>- не </a:t>
            </a:r>
          </a:p>
          <a:p>
            <a:r>
              <a:rPr lang="ru-RU" dirty="0"/>
              <a:t>                             принадлежит никому; институты вещных и                              </a:t>
            </a:r>
          </a:p>
          <a:p>
            <a:r>
              <a:rPr lang="ru-RU" dirty="0"/>
              <a:t>                             интеллектуальных прав не применимы.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Часть 5 статьи 2 ФЗ «Об информации, информационных технологиях и защите информации»:</a:t>
            </a:r>
          </a:p>
          <a:p>
            <a:endParaRPr lang="ru-RU" dirty="0"/>
          </a:p>
          <a:p>
            <a:r>
              <a:rPr lang="ru-RU" i="1" dirty="0"/>
              <a:t>обладатель информации </a:t>
            </a:r>
            <a:r>
              <a:rPr lang="ru-RU" dirty="0"/>
              <a:t>- лицо, самостоятельно создавшее информацию либо получившее на основании закона </a:t>
            </a:r>
            <a:r>
              <a:rPr lang="ru-RU" i="1" dirty="0"/>
              <a:t>или договора </a:t>
            </a:r>
            <a:r>
              <a:rPr lang="ru-RU" dirty="0"/>
              <a:t>право разрешать или ограничивать доступ к информации, определяемой по каким-либо признакам;</a:t>
            </a:r>
          </a:p>
          <a:p>
            <a:endParaRPr lang="ru-RU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8" y="796325"/>
            <a:ext cx="1800383" cy="22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4518" y="183545"/>
            <a:ext cx="8189036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ПРЕДЕЛЫ ИСПОЛЬЗОВАНИЯ ОБЩЕДОСТУПНОЙ ПОЛЬЗОВАТЕЛЬСКОЙ ИНФОРМАЦИИ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5469" y="1190158"/>
            <a:ext cx="8588085" cy="4950759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99730" y="882501"/>
            <a:ext cx="8569841" cy="5179971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887" y="796325"/>
            <a:ext cx="8484670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700" dirty="0"/>
          </a:p>
          <a:p>
            <a:r>
              <a:rPr lang="ru-RU" sz="1700" dirty="0"/>
              <a:t>Специальное регулирование отсутствует.</a:t>
            </a:r>
          </a:p>
          <a:p>
            <a:endParaRPr lang="ru-RU" sz="1700" dirty="0"/>
          </a:p>
          <a:p>
            <a:r>
              <a:rPr lang="ru-RU" sz="1700" dirty="0"/>
              <a:t>Регулирование персональных данных (могут являться частью общедоступной пользовательской информации):</a:t>
            </a:r>
          </a:p>
          <a:p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dirty="0"/>
              <a:t>Обработка </a:t>
            </a:r>
            <a:r>
              <a:rPr lang="ru-RU" sz="1700" dirty="0" err="1"/>
              <a:t>ПДн</a:t>
            </a:r>
            <a:r>
              <a:rPr lang="ru-RU" sz="1700" dirty="0"/>
              <a:t> должна ограничиваться достижением конкретных, заранее определенных и законных целей. Не допускается обработка </a:t>
            </a:r>
            <a:r>
              <a:rPr lang="ru-RU" sz="1700" dirty="0" err="1"/>
              <a:t>ПДн</a:t>
            </a:r>
            <a:r>
              <a:rPr lang="ru-RU" sz="1700" dirty="0"/>
              <a:t>, несовместимая с целями их сбора (ч. 2 ст. 5 Закона о персональных данных). </a:t>
            </a:r>
          </a:p>
          <a:p>
            <a:endParaRPr lang="ru-RU" sz="1700" dirty="0"/>
          </a:p>
          <a:p>
            <a:r>
              <a:rPr lang="ru-RU" sz="1700" dirty="0"/>
              <a:t>В соответствии с данным принципом, когда пользователь делает свои данные общедоступными, он тем самым делает их общедоступными </a:t>
            </a:r>
            <a:r>
              <a:rPr lang="ru-RU" sz="1700" i="1" dirty="0"/>
              <a:t>для конкретной и заранее определённой цели</a:t>
            </a:r>
            <a:r>
              <a:rPr lang="ru-RU" sz="17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dirty="0"/>
              <a:t>Обработка </a:t>
            </a:r>
            <a:r>
              <a:rPr lang="ru-RU" sz="1700" dirty="0" err="1"/>
              <a:t>ПДн</a:t>
            </a:r>
            <a:r>
              <a:rPr lang="ru-RU" sz="1700" dirty="0"/>
              <a:t> в целях продвижения товаров, работ, услуг на рынке путем осуществления </a:t>
            </a:r>
            <a:r>
              <a:rPr lang="ru-RU" sz="1700" i="1" dirty="0"/>
              <a:t>прямых контактов с потенциальным потребителем </a:t>
            </a:r>
            <a:r>
              <a:rPr lang="ru-RU" sz="1700" dirty="0"/>
              <a:t>с помощью средств связи допускается только при условии </a:t>
            </a:r>
            <a:r>
              <a:rPr lang="ru-RU" sz="1700" i="1" dirty="0"/>
              <a:t>предварительного согласия субъекта </a:t>
            </a:r>
            <a:r>
              <a:rPr lang="ru-RU" sz="1700" i="1" dirty="0" err="1"/>
              <a:t>ПДн</a:t>
            </a:r>
            <a:r>
              <a:rPr lang="ru-RU" sz="1700" i="1" dirty="0"/>
              <a:t> </a:t>
            </a:r>
            <a:r>
              <a:rPr lang="ru-RU" sz="1700" dirty="0"/>
              <a:t>(ч.1 ст.15 Закона о персональных данных)</a:t>
            </a:r>
          </a:p>
          <a:p>
            <a:endParaRPr lang="ru-RU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  <a:p>
            <a:pPr algn="ctr">
              <a:lnSpc>
                <a:spcPct val="150000"/>
              </a:lnSpc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9292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4518" y="183545"/>
            <a:ext cx="8189036" cy="6127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НАРУШЕНИЕ ЗАКОНА О РЕКЛАМЕ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5469" y="1190158"/>
            <a:ext cx="8588085" cy="4950759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99730" y="882501"/>
            <a:ext cx="8569841" cy="5179971"/>
          </a:xfrm>
          <a:prstGeom prst="rect">
            <a:avLst/>
          </a:prstGeom>
        </p:spPr>
        <p:txBody>
          <a:bodyPr vert="horz" lIns="0" tIns="0" rIns="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 baseline="0">
                <a:solidFill>
                  <a:srgbClr val="00AA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  <a:spcAft>
                <a:spcPts val="200"/>
              </a:spcAft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4518" y="4300414"/>
            <a:ext cx="8244039" cy="150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887" y="796325"/>
            <a:ext cx="848467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u="sng" dirty="0"/>
              <a:t>п.1 ст.18 ФЗ «О рекламе»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i="1" dirty="0"/>
              <a:t>Распространение рекламы по сетям электросвязи, в том числе посредством использования телефонной, факсимильной, подвижной радиотелефонной связи, допускается только при условии предварительного согласия абонента или адресата на получение рекламы. 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ru-RU" i="1" dirty="0"/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u="sng" dirty="0"/>
              <a:t>Разъяснения ФАС от 20.06.2018 № АД/45557/18 «Об оценке неопределенного круга лиц в рекламе»</a:t>
            </a:r>
            <a:endParaRPr lang="ru-RU" i="1" u="sng" dirty="0"/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ru-RU" i="1" dirty="0"/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ru-RU" i="1" dirty="0"/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ru-RU" i="1" dirty="0"/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9" y="4300414"/>
            <a:ext cx="7793665" cy="15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34638"/>
      </p:ext>
    </p:extLst>
  </p:cSld>
  <p:clrMapOvr>
    <a:masterClrMapping/>
  </p:clrMapOvr>
</p:sld>
</file>

<file path=ppt/theme/theme1.xml><?xml version="1.0" encoding="utf-8"?>
<a:theme xmlns:a="http://schemas.openxmlformats.org/drawingml/2006/main" name="Avito theme">
  <a:themeElements>
    <a:clrScheme name="AVITO THEM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AAFF"/>
      </a:accent1>
      <a:accent2>
        <a:srgbClr val="97CF26"/>
      </a:accent2>
      <a:accent3>
        <a:srgbClr val="FF6163"/>
      </a:accent3>
      <a:accent4>
        <a:srgbClr val="A169F7"/>
      </a:accent4>
      <a:accent5>
        <a:srgbClr val="FFB020"/>
      </a:accent5>
      <a:accent6>
        <a:srgbClr val="008CD2"/>
      </a:accent6>
      <a:hlink>
        <a:srgbClr val="7DAC20"/>
      </a:hlink>
      <a:folHlink>
        <a:srgbClr val="F34753"/>
      </a:folHlink>
    </a:clrScheme>
    <a:fontScheme name="AVI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BDO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EE3423"/>
      </a:accent1>
      <a:accent2>
        <a:srgbClr val="464646"/>
      </a:accent2>
      <a:accent3>
        <a:srgbClr val="7D0000"/>
      </a:accent3>
      <a:accent4>
        <a:srgbClr val="B4B4B4"/>
      </a:accent4>
      <a:accent5>
        <a:srgbClr val="AA0000"/>
      </a:accent5>
      <a:accent6>
        <a:srgbClr val="F8ADA7"/>
      </a:accent6>
      <a:hlink>
        <a:srgbClr val="0000FF"/>
      </a:hlink>
      <a:folHlink>
        <a:srgbClr val="800080"/>
      </a:folHlink>
    </a:clrScheme>
    <a:fontScheme name="BB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BDO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EE3423"/>
      </a:accent1>
      <a:accent2>
        <a:srgbClr val="464646"/>
      </a:accent2>
      <a:accent3>
        <a:srgbClr val="7D0000"/>
      </a:accent3>
      <a:accent4>
        <a:srgbClr val="B4B4B4"/>
      </a:accent4>
      <a:accent5>
        <a:srgbClr val="AA0000"/>
      </a:accent5>
      <a:accent6>
        <a:srgbClr val="F8ADA7"/>
      </a:accent6>
      <a:hlink>
        <a:srgbClr val="0000FF"/>
      </a:hlink>
      <a:folHlink>
        <a:srgbClr val="800080"/>
      </a:folHlink>
    </a:clrScheme>
    <a:fontScheme name="BB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17894</TotalTime>
  <Words>721</Words>
  <Application>Microsoft Office PowerPoint</Application>
  <PresentationFormat>Экран (4:3)</PresentationFormat>
  <Paragraphs>169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Wingdings</vt:lpstr>
      <vt:lpstr>Avito theme</vt:lpstr>
      <vt:lpstr>Практика интернет-сервисов по защите пользовательского контента</vt:lpstr>
      <vt:lpstr>  ДЕЛА в ФАС России:  АВИТО v. ЦИАН [2018]                                          АВИТО v. АВТО.РУ [2019]</vt:lpstr>
      <vt:lpstr>ДЕЛО АВИТО v. ЦИАН</vt:lpstr>
      <vt:lpstr>РЕЗЮМЕ ПРАВОВОЙ ПОЗИЦИИ</vt:lpstr>
      <vt:lpstr>НДК: ЭЛЕМЕНТЫ ДОКАЗЫВАНИЯ</vt:lpstr>
      <vt:lpstr>АКТУАЛЬНЫЕ ПРАВОВЫЕ ВОПРОСЫ </vt:lpstr>
      <vt:lpstr>СТАТУС ОБЪЯВЛЕНИЯ НА ОНЛАЙН КЛАССИФАЙДЕ</vt:lpstr>
      <vt:lpstr>ПРЕДЕЛЫ ИСПОЛЬЗОВАНИЯ ОБЩЕДОСТУПНОЙ ПОЛЬЗОВАТЕЛЬСКОЙ ИНФОРМАЦИИ</vt:lpstr>
      <vt:lpstr>НАРУШЕНИЕ ЗАКОНА О РЕКЛАМЕ</vt:lpstr>
      <vt:lpstr>СМЕЖНОЕ ПРАВО НА БАЗУ ДАННЫХ</vt:lpstr>
      <vt:lpstr>ИСПОЛЬЗОВАНИЕ ТОВАРНЫХ ЗНАКОВ</vt:lpstr>
      <vt:lpstr>Презентация PowerPoint</vt:lpstr>
      <vt:lpstr>ИСПОЛЬЗОВАНИЕ ТОВАРНЫХ ЗНАКОВ</vt:lpstr>
      <vt:lpstr>ЗАРУБЕЖНАЯ ПРАКТИКА</vt:lpstr>
    </vt:vector>
  </TitlesOfParts>
  <Company>DepotWPF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ASDASDASD ASDASDASDASDAS ASDASDASD ASDASDASDASDSADAS SDASD</dc:title>
  <dc:creator>LGalchenko</dc:creator>
  <cp:lastModifiedBy>Марина Рожкова</cp:lastModifiedBy>
  <cp:revision>1030</cp:revision>
  <cp:lastPrinted>2019-03-21T18:44:27Z</cp:lastPrinted>
  <dcterms:created xsi:type="dcterms:W3CDTF">2014-10-02T14:13:07Z</dcterms:created>
  <dcterms:modified xsi:type="dcterms:W3CDTF">2019-05-26T19:40:47Z</dcterms:modified>
</cp:coreProperties>
</file>